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14630400" cy="8229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748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097280" y="2551176"/>
            <a:ext cx="12435840" cy="1728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194560" y="4608576"/>
            <a:ext cx="10241280" cy="2057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850" b="0" i="0">
                <a:solidFill>
                  <a:srgbClr val="272424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731520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7534656" y="1892808"/>
            <a:ext cx="6364224" cy="54315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000" b="0" i="0">
                <a:solidFill>
                  <a:schemeClr val="tx1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4630400" cy="82295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0"/>
            <a:ext cx="14630400" cy="8229600"/>
          </a:xfrm>
          <a:custGeom>
            <a:avLst/>
            <a:gdLst/>
            <a:ahLst/>
            <a:cxnLst/>
            <a:rect l="l" t="t" r="r" b="b"/>
            <a:pathLst>
              <a:path w="14630400" h="8229600">
                <a:moveTo>
                  <a:pt x="14630400" y="0"/>
                </a:moveTo>
                <a:lnTo>
                  <a:pt x="0" y="0"/>
                </a:lnTo>
                <a:lnTo>
                  <a:pt x="0" y="8229600"/>
                </a:lnTo>
                <a:lnTo>
                  <a:pt x="14630400" y="8229600"/>
                </a:lnTo>
                <a:lnTo>
                  <a:pt x="14630400" y="0"/>
                </a:lnTo>
                <a:close/>
              </a:path>
            </a:pathLst>
          </a:custGeom>
          <a:solidFill>
            <a:srgbClr val="FFFFFF">
              <a:alpha val="749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401444" y="1001724"/>
            <a:ext cx="11827510" cy="635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000" b="0" i="0">
                <a:solidFill>
                  <a:schemeClr val="tx1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130934" y="3829178"/>
            <a:ext cx="12368530" cy="2247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0" i="0">
                <a:solidFill>
                  <a:srgbClr val="272424"/>
                </a:solidFill>
                <a:latin typeface="Malgun Gothic Semilight"/>
                <a:cs typeface="Malgun Gothic Semiligh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974336" y="7653528"/>
            <a:ext cx="4681728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731520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533888" y="7653528"/>
            <a:ext cx="3364992" cy="4114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5486400" cy="822959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311900" y="2073910"/>
            <a:ext cx="6092190" cy="13950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500"/>
              </a:lnSpc>
            </a:pPr>
            <a:r>
              <a:rPr sz="4400" spc="210" dirty="0"/>
              <a:t>T</a:t>
            </a:r>
            <a:r>
              <a:rPr sz="4400" spc="-70" dirty="0"/>
              <a:t>h</a:t>
            </a:r>
            <a:r>
              <a:rPr sz="4400" dirty="0"/>
              <a:t>e</a:t>
            </a:r>
            <a:r>
              <a:rPr sz="4400" spc="-35" dirty="0"/>
              <a:t> </a:t>
            </a:r>
            <a:r>
              <a:rPr sz="4400" spc="-90" dirty="0"/>
              <a:t>Q</a:t>
            </a:r>
            <a:r>
              <a:rPr sz="4400" spc="-75" dirty="0"/>
              <a:t>u</a:t>
            </a:r>
            <a:r>
              <a:rPr sz="4400" spc="-5" dirty="0"/>
              <a:t>a</a:t>
            </a:r>
            <a:r>
              <a:rPr sz="4400" spc="-145" dirty="0"/>
              <a:t>nt</a:t>
            </a:r>
            <a:r>
              <a:rPr sz="4400" spc="-155" dirty="0"/>
              <a:t>u</a:t>
            </a:r>
            <a:r>
              <a:rPr sz="4400" dirty="0"/>
              <a:t>m</a:t>
            </a:r>
            <a:r>
              <a:rPr sz="4400" spc="-290" dirty="0"/>
              <a:t> </a:t>
            </a:r>
            <a:r>
              <a:rPr sz="4400" spc="35" dirty="0"/>
              <a:t>C</a:t>
            </a:r>
            <a:r>
              <a:rPr sz="4400" spc="-80" dirty="0"/>
              <a:t>o</a:t>
            </a:r>
            <a:r>
              <a:rPr sz="4400" spc="-145" dirty="0"/>
              <a:t>m</a:t>
            </a:r>
            <a:r>
              <a:rPr sz="4400" spc="-155" dirty="0"/>
              <a:t>p</a:t>
            </a:r>
            <a:r>
              <a:rPr sz="4400" spc="-190" dirty="0"/>
              <a:t>ut</a:t>
            </a:r>
            <a:r>
              <a:rPr sz="4400" spc="-114" dirty="0"/>
              <a:t>i</a:t>
            </a:r>
            <a:r>
              <a:rPr sz="4400" spc="-155" dirty="0"/>
              <a:t>n</a:t>
            </a:r>
            <a:r>
              <a:rPr sz="4400" dirty="0"/>
              <a:t>g  </a:t>
            </a:r>
            <a:r>
              <a:rPr sz="4400" spc="-45" dirty="0"/>
              <a:t>Revolution</a:t>
            </a:r>
            <a:endParaRPr sz="4400"/>
          </a:p>
        </p:txBody>
      </p:sp>
      <p:sp>
        <p:nvSpPr>
          <p:cNvPr id="5" name="object 5"/>
          <p:cNvSpPr txBox="1">
            <a:spLocks noGrp="1"/>
          </p:cNvSpPr>
          <p:nvPr>
            <p:ph type="body" idx="1"/>
          </p:nvPr>
        </p:nvSpPr>
        <p:spPr>
          <a:xfrm>
            <a:off x="1130934" y="3829178"/>
            <a:ext cx="12368530" cy="2134302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193665" marR="5080">
              <a:lnSpc>
                <a:spcPct val="135200"/>
              </a:lnSpc>
              <a:spcBef>
                <a:spcPts val="95"/>
              </a:spcBef>
            </a:pPr>
            <a:r>
              <a:rPr spc="-40" dirty="0"/>
              <a:t>Quantum </a:t>
            </a:r>
            <a:r>
              <a:rPr spc="-60" dirty="0"/>
              <a:t>computing </a:t>
            </a:r>
            <a:r>
              <a:rPr spc="-40" dirty="0"/>
              <a:t>promises </a:t>
            </a:r>
            <a:r>
              <a:rPr spc="-35" dirty="0"/>
              <a:t>to </a:t>
            </a:r>
            <a:r>
              <a:rPr spc="-45" dirty="0"/>
              <a:t>unlock </a:t>
            </a:r>
            <a:r>
              <a:rPr spc="-5" dirty="0"/>
              <a:t>a </a:t>
            </a:r>
            <a:r>
              <a:rPr spc="-30" dirty="0"/>
              <a:t>new </a:t>
            </a:r>
            <a:r>
              <a:rPr spc="-60" dirty="0"/>
              <a:t>frontier </a:t>
            </a:r>
            <a:r>
              <a:rPr spc="-35" dirty="0"/>
              <a:t>of </a:t>
            </a:r>
            <a:r>
              <a:rPr spc="-60" dirty="0"/>
              <a:t>computational </a:t>
            </a:r>
            <a:r>
              <a:rPr spc="-55" dirty="0"/>
              <a:t> </a:t>
            </a:r>
            <a:r>
              <a:rPr spc="-50" dirty="0"/>
              <a:t>power,</a:t>
            </a:r>
            <a:r>
              <a:rPr spc="25" dirty="0"/>
              <a:t> </a:t>
            </a:r>
            <a:r>
              <a:rPr spc="-40" dirty="0"/>
              <a:t>with</a:t>
            </a:r>
            <a:r>
              <a:rPr spc="-125" dirty="0"/>
              <a:t> </a:t>
            </a:r>
            <a:r>
              <a:rPr spc="-50" dirty="0"/>
              <a:t>the</a:t>
            </a:r>
            <a:r>
              <a:rPr spc="-70" dirty="0"/>
              <a:t> </a:t>
            </a:r>
            <a:r>
              <a:rPr spc="-60" dirty="0"/>
              <a:t>potential</a:t>
            </a:r>
            <a:r>
              <a:rPr spc="-75" dirty="0"/>
              <a:t> </a:t>
            </a:r>
            <a:r>
              <a:rPr spc="-35" dirty="0"/>
              <a:t>to</a:t>
            </a:r>
            <a:r>
              <a:rPr spc="-160" dirty="0"/>
              <a:t> </a:t>
            </a:r>
            <a:r>
              <a:rPr spc="-35" dirty="0"/>
              <a:t>transform</a:t>
            </a:r>
            <a:r>
              <a:rPr spc="-160" dirty="0"/>
              <a:t> </a:t>
            </a:r>
            <a:r>
              <a:rPr spc="-40" dirty="0"/>
              <a:t>fields</a:t>
            </a:r>
            <a:r>
              <a:rPr spc="65" dirty="0"/>
              <a:t> </a:t>
            </a:r>
            <a:r>
              <a:rPr spc="-40" dirty="0"/>
              <a:t>ranging</a:t>
            </a:r>
            <a:r>
              <a:rPr spc="-145" dirty="0"/>
              <a:t> </a:t>
            </a:r>
            <a:r>
              <a:rPr spc="-55" dirty="0"/>
              <a:t>from</a:t>
            </a:r>
            <a:r>
              <a:rPr spc="-150" dirty="0"/>
              <a:t> </a:t>
            </a:r>
            <a:r>
              <a:rPr spc="-60" dirty="0"/>
              <a:t>cryptography</a:t>
            </a:r>
            <a:r>
              <a:rPr spc="-85" dirty="0"/>
              <a:t> </a:t>
            </a:r>
            <a:r>
              <a:rPr spc="-50" dirty="0"/>
              <a:t>to </a:t>
            </a:r>
            <a:r>
              <a:rPr spc="-505" dirty="0"/>
              <a:t> </a:t>
            </a:r>
            <a:r>
              <a:rPr spc="-50" dirty="0"/>
              <a:t>drug </a:t>
            </a:r>
            <a:r>
              <a:rPr spc="-25" dirty="0"/>
              <a:t>discovery. This </a:t>
            </a:r>
            <a:r>
              <a:rPr spc="-30" dirty="0"/>
              <a:t>presentation will </a:t>
            </a:r>
            <a:r>
              <a:rPr spc="-45" dirty="0"/>
              <a:t>explore </a:t>
            </a:r>
            <a:r>
              <a:rPr spc="-40" dirty="0"/>
              <a:t>the </a:t>
            </a:r>
            <a:r>
              <a:rPr spc="-45" dirty="0"/>
              <a:t>fundamental </a:t>
            </a:r>
            <a:r>
              <a:rPr spc="-30" dirty="0"/>
              <a:t>principles, </a:t>
            </a:r>
            <a:r>
              <a:rPr spc="-509" dirty="0"/>
              <a:t> </a:t>
            </a:r>
            <a:r>
              <a:rPr spc="-35" dirty="0"/>
              <a:t>current</a:t>
            </a:r>
            <a:r>
              <a:rPr spc="-114" dirty="0"/>
              <a:t> </a:t>
            </a:r>
            <a:r>
              <a:rPr spc="-30" dirty="0"/>
              <a:t>capabilities,</a:t>
            </a:r>
            <a:r>
              <a:rPr spc="80" dirty="0"/>
              <a:t> </a:t>
            </a:r>
            <a:r>
              <a:rPr spc="-30" dirty="0"/>
              <a:t>and</a:t>
            </a:r>
            <a:r>
              <a:rPr spc="-85" dirty="0"/>
              <a:t> </a:t>
            </a:r>
            <a:r>
              <a:rPr spc="-60" dirty="0"/>
              <a:t>future</a:t>
            </a:r>
            <a:r>
              <a:rPr spc="-55" dirty="0"/>
              <a:t> </a:t>
            </a:r>
            <a:r>
              <a:rPr spc="-40" dirty="0"/>
              <a:t>impact</a:t>
            </a:r>
            <a:r>
              <a:rPr spc="-105" dirty="0"/>
              <a:t> </a:t>
            </a:r>
            <a:r>
              <a:rPr spc="-35" dirty="0"/>
              <a:t>of</a:t>
            </a:r>
            <a:r>
              <a:rPr spc="-140" dirty="0"/>
              <a:t> </a:t>
            </a:r>
            <a:r>
              <a:rPr spc="-45" dirty="0"/>
              <a:t>this</a:t>
            </a:r>
            <a:r>
              <a:rPr spc="25" dirty="0"/>
              <a:t> </a:t>
            </a:r>
            <a:r>
              <a:rPr spc="-50" dirty="0"/>
              <a:t>revolutionary</a:t>
            </a:r>
            <a:r>
              <a:rPr spc="-65" dirty="0"/>
              <a:t> </a:t>
            </a:r>
            <a:r>
              <a:rPr spc="-50" dirty="0"/>
              <a:t>technology.</a:t>
            </a:r>
          </a:p>
          <a:p>
            <a:pPr marL="5695950">
              <a:lnSpc>
                <a:spcPct val="100000"/>
              </a:lnSpc>
            </a:pPr>
            <a:endParaRPr lang="en-US" sz="1450" dirty="0"/>
          </a:p>
          <a:p>
            <a:pPr marL="5695950">
              <a:lnSpc>
                <a:spcPct val="100000"/>
              </a:lnSpc>
            </a:pPr>
            <a:r>
              <a:rPr lang="en-US" sz="2350" spc="25" dirty="0"/>
              <a:t>B</a:t>
            </a:r>
            <a:r>
              <a:rPr sz="2350" dirty="0" smtClean="0"/>
              <a:t>y</a:t>
            </a:r>
            <a:r>
              <a:rPr sz="2350" spc="95" dirty="0" smtClean="0"/>
              <a:t> </a:t>
            </a:r>
            <a:r>
              <a:rPr lang="en-US" sz="2350" spc="-150" dirty="0" err="1" smtClean="0"/>
              <a:t>Harshitha</a:t>
            </a:r>
            <a:r>
              <a:rPr lang="en-US" sz="2350" spc="-150" dirty="0" smtClean="0"/>
              <a:t> E (22071A6775)</a:t>
            </a:r>
            <a:endParaRPr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5486400" cy="8229600"/>
            <a:chOff x="9144000" y="0"/>
            <a:chExt cx="5486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0"/>
              <a:ext cx="5486399" cy="82295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81743" y="2705100"/>
              <a:ext cx="5010911" cy="281940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52678" y="606678"/>
            <a:ext cx="6609080" cy="5594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500" spc="-140" dirty="0">
                <a:latin typeface="Arial MT"/>
                <a:cs typeface="Arial MT"/>
              </a:rPr>
              <a:t>T</a:t>
            </a:r>
            <a:r>
              <a:rPr sz="3500" spc="-40" dirty="0">
                <a:latin typeface="Arial MT"/>
                <a:cs typeface="Arial MT"/>
              </a:rPr>
              <a:t>h</a:t>
            </a:r>
            <a:r>
              <a:rPr sz="3500" dirty="0">
                <a:latin typeface="Arial MT"/>
                <a:cs typeface="Arial MT"/>
              </a:rPr>
              <a:t>e</a:t>
            </a:r>
            <a:r>
              <a:rPr sz="3500" spc="-100" dirty="0">
                <a:latin typeface="Arial MT"/>
                <a:cs typeface="Arial MT"/>
              </a:rPr>
              <a:t> </a:t>
            </a:r>
            <a:r>
              <a:rPr sz="3500" spc="-509" dirty="0">
                <a:latin typeface="Arial MT"/>
                <a:cs typeface="Arial MT"/>
              </a:rPr>
              <a:t>F</a:t>
            </a:r>
            <a:r>
              <a:rPr sz="3500" spc="-114" dirty="0">
                <a:latin typeface="Arial MT"/>
                <a:cs typeface="Arial MT"/>
              </a:rPr>
              <a:t>u</a:t>
            </a:r>
            <a:r>
              <a:rPr sz="3500" dirty="0">
                <a:latin typeface="Arial MT"/>
                <a:cs typeface="Arial MT"/>
              </a:rPr>
              <a:t>t</a:t>
            </a:r>
            <a:r>
              <a:rPr sz="3500" spc="-60" dirty="0">
                <a:latin typeface="Arial MT"/>
                <a:cs typeface="Arial MT"/>
              </a:rPr>
              <a:t>u</a:t>
            </a:r>
            <a:r>
              <a:rPr sz="3500" spc="-15" dirty="0">
                <a:latin typeface="Arial MT"/>
                <a:cs typeface="Arial MT"/>
              </a:rPr>
              <a:t>r</a:t>
            </a:r>
            <a:r>
              <a:rPr sz="3500" dirty="0">
                <a:latin typeface="Arial MT"/>
                <a:cs typeface="Arial MT"/>
              </a:rPr>
              <a:t>e</a:t>
            </a:r>
            <a:r>
              <a:rPr sz="3500" spc="-235" dirty="0">
                <a:latin typeface="Arial MT"/>
                <a:cs typeface="Arial MT"/>
              </a:rPr>
              <a:t> </a:t>
            </a:r>
            <a:r>
              <a:rPr sz="3500" dirty="0">
                <a:latin typeface="Arial MT"/>
                <a:cs typeface="Arial MT"/>
              </a:rPr>
              <a:t>of</a:t>
            </a:r>
            <a:r>
              <a:rPr sz="3500" spc="-165" dirty="0">
                <a:latin typeface="Arial MT"/>
                <a:cs typeface="Arial MT"/>
              </a:rPr>
              <a:t> </a:t>
            </a:r>
            <a:r>
              <a:rPr sz="3500" spc="-75" dirty="0">
                <a:latin typeface="Arial MT"/>
                <a:cs typeface="Arial MT"/>
              </a:rPr>
              <a:t>Q</a:t>
            </a:r>
            <a:r>
              <a:rPr sz="3500" spc="-40" dirty="0">
                <a:latin typeface="Arial MT"/>
                <a:cs typeface="Arial MT"/>
              </a:rPr>
              <a:t>u</a:t>
            </a:r>
            <a:r>
              <a:rPr sz="3500" spc="-150" dirty="0">
                <a:latin typeface="Arial MT"/>
                <a:cs typeface="Arial MT"/>
              </a:rPr>
              <a:t>a</a:t>
            </a:r>
            <a:r>
              <a:rPr sz="3500" spc="-90" dirty="0">
                <a:latin typeface="Arial MT"/>
                <a:cs typeface="Arial MT"/>
              </a:rPr>
              <a:t>n</a:t>
            </a:r>
            <a:r>
              <a:rPr sz="3500" spc="40" dirty="0">
                <a:latin typeface="Arial MT"/>
                <a:cs typeface="Arial MT"/>
              </a:rPr>
              <a:t>t</a:t>
            </a:r>
            <a:r>
              <a:rPr sz="3500" spc="-105" dirty="0">
                <a:latin typeface="Arial MT"/>
                <a:cs typeface="Arial MT"/>
              </a:rPr>
              <a:t>u</a:t>
            </a:r>
            <a:r>
              <a:rPr sz="3500" dirty="0">
                <a:latin typeface="Arial MT"/>
                <a:cs typeface="Arial MT"/>
              </a:rPr>
              <a:t>m</a:t>
            </a:r>
            <a:r>
              <a:rPr sz="3500" spc="-135" dirty="0">
                <a:latin typeface="Arial MT"/>
                <a:cs typeface="Arial MT"/>
              </a:rPr>
              <a:t> </a:t>
            </a:r>
            <a:r>
              <a:rPr sz="3500" spc="-265" dirty="0">
                <a:latin typeface="Arial MT"/>
                <a:cs typeface="Arial MT"/>
              </a:rPr>
              <a:t>C</a:t>
            </a:r>
            <a:r>
              <a:rPr sz="3500" spc="25" dirty="0">
                <a:latin typeface="Arial MT"/>
                <a:cs typeface="Arial MT"/>
              </a:rPr>
              <a:t>o</a:t>
            </a:r>
            <a:r>
              <a:rPr sz="3500" spc="-15" dirty="0">
                <a:latin typeface="Arial MT"/>
                <a:cs typeface="Arial MT"/>
              </a:rPr>
              <a:t>m</a:t>
            </a:r>
            <a:r>
              <a:rPr sz="3500" spc="-20" dirty="0">
                <a:latin typeface="Arial MT"/>
                <a:cs typeface="Arial MT"/>
              </a:rPr>
              <a:t>p</a:t>
            </a:r>
            <a:r>
              <a:rPr sz="3500" spc="-140" dirty="0">
                <a:latin typeface="Arial MT"/>
                <a:cs typeface="Arial MT"/>
              </a:rPr>
              <a:t>u</a:t>
            </a:r>
            <a:r>
              <a:rPr sz="3500" dirty="0">
                <a:latin typeface="Arial MT"/>
                <a:cs typeface="Arial MT"/>
              </a:rPr>
              <a:t>t</a:t>
            </a:r>
            <a:r>
              <a:rPr sz="3500" spc="-75" dirty="0">
                <a:latin typeface="Arial MT"/>
                <a:cs typeface="Arial MT"/>
              </a:rPr>
              <a:t>i</a:t>
            </a:r>
            <a:r>
              <a:rPr sz="3500" spc="-114" dirty="0">
                <a:latin typeface="Arial MT"/>
                <a:cs typeface="Arial MT"/>
              </a:rPr>
              <a:t>n</a:t>
            </a:r>
            <a:r>
              <a:rPr sz="3500" dirty="0">
                <a:latin typeface="Arial MT"/>
                <a:cs typeface="Arial MT"/>
              </a:rPr>
              <a:t>g</a:t>
            </a:r>
            <a:endParaRPr sz="35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733044" y="1488947"/>
            <a:ext cx="1073150" cy="6096000"/>
            <a:chOff x="733044" y="1488947"/>
            <a:chExt cx="1073150" cy="6096000"/>
          </a:xfrm>
        </p:grpSpPr>
        <p:sp>
          <p:nvSpPr>
            <p:cNvPr id="7" name="object 7"/>
            <p:cNvSpPr/>
            <p:nvPr/>
          </p:nvSpPr>
          <p:spPr>
            <a:xfrm>
              <a:off x="938784" y="1488947"/>
              <a:ext cx="867410" cy="6096000"/>
            </a:xfrm>
            <a:custGeom>
              <a:avLst/>
              <a:gdLst/>
              <a:ahLst/>
              <a:cxnLst/>
              <a:rect l="l" t="t" r="r" b="b"/>
              <a:pathLst>
                <a:path w="867410" h="6096000">
                  <a:moveTo>
                    <a:pt x="22860" y="5080"/>
                  </a:moveTo>
                  <a:lnTo>
                    <a:pt x="17741" y="0"/>
                  </a:lnTo>
                  <a:lnTo>
                    <a:pt x="5118" y="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0" y="6090882"/>
                  </a:lnTo>
                  <a:lnTo>
                    <a:pt x="5118" y="6096000"/>
                  </a:lnTo>
                  <a:lnTo>
                    <a:pt x="17741" y="6096000"/>
                  </a:lnTo>
                  <a:lnTo>
                    <a:pt x="22860" y="6090882"/>
                  </a:lnTo>
                  <a:lnTo>
                    <a:pt x="22860" y="5080"/>
                  </a:lnTo>
                  <a:close/>
                </a:path>
                <a:path w="867410" h="6096000">
                  <a:moveTo>
                    <a:pt x="867156" y="421132"/>
                  </a:moveTo>
                  <a:lnTo>
                    <a:pt x="862076" y="416052"/>
                  </a:lnTo>
                  <a:lnTo>
                    <a:pt x="207810" y="416052"/>
                  </a:lnTo>
                  <a:lnTo>
                    <a:pt x="202692" y="421132"/>
                  </a:lnTo>
                  <a:lnTo>
                    <a:pt x="202692" y="427482"/>
                  </a:lnTo>
                  <a:lnTo>
                    <a:pt x="202692" y="433832"/>
                  </a:lnTo>
                  <a:lnTo>
                    <a:pt x="207810" y="438912"/>
                  </a:lnTo>
                  <a:lnTo>
                    <a:pt x="862076" y="438912"/>
                  </a:lnTo>
                  <a:lnTo>
                    <a:pt x="867156" y="433832"/>
                  </a:lnTo>
                  <a:lnTo>
                    <a:pt x="867156" y="421132"/>
                  </a:lnTo>
                  <a:close/>
                </a:path>
              </a:pathLst>
            </a:custGeom>
            <a:solidFill>
              <a:srgbClr val="D5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36854" y="1703069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348284" y="0"/>
                  </a:moveTo>
                  <a:lnTo>
                    <a:pt x="79959" y="0"/>
                  </a:lnTo>
                  <a:lnTo>
                    <a:pt x="48836" y="6286"/>
                  </a:lnTo>
                  <a:lnTo>
                    <a:pt x="23420" y="23431"/>
                  </a:lnTo>
                  <a:lnTo>
                    <a:pt x="6283" y="48863"/>
                  </a:lnTo>
                  <a:lnTo>
                    <a:pt x="0" y="80009"/>
                  </a:lnTo>
                  <a:lnTo>
                    <a:pt x="0" y="348233"/>
                  </a:lnTo>
                  <a:lnTo>
                    <a:pt x="6283" y="379380"/>
                  </a:lnTo>
                  <a:lnTo>
                    <a:pt x="23420" y="404812"/>
                  </a:lnTo>
                  <a:lnTo>
                    <a:pt x="48836" y="421957"/>
                  </a:lnTo>
                  <a:lnTo>
                    <a:pt x="79959" y="428243"/>
                  </a:lnTo>
                  <a:lnTo>
                    <a:pt x="348284" y="428243"/>
                  </a:lnTo>
                  <a:lnTo>
                    <a:pt x="379407" y="421957"/>
                  </a:lnTo>
                  <a:lnTo>
                    <a:pt x="404823" y="404812"/>
                  </a:lnTo>
                  <a:lnTo>
                    <a:pt x="421960" y="379380"/>
                  </a:lnTo>
                  <a:lnTo>
                    <a:pt x="428243" y="348233"/>
                  </a:lnTo>
                  <a:lnTo>
                    <a:pt x="428243" y="80009"/>
                  </a:lnTo>
                  <a:lnTo>
                    <a:pt x="421960" y="48863"/>
                  </a:lnTo>
                  <a:lnTo>
                    <a:pt x="404823" y="23431"/>
                  </a:lnTo>
                  <a:lnTo>
                    <a:pt x="379407" y="6286"/>
                  </a:lnTo>
                  <a:lnTo>
                    <a:pt x="348284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36854" y="1703069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80009"/>
                  </a:moveTo>
                  <a:lnTo>
                    <a:pt x="6283" y="48863"/>
                  </a:lnTo>
                  <a:lnTo>
                    <a:pt x="23420" y="23431"/>
                  </a:lnTo>
                  <a:lnTo>
                    <a:pt x="48836" y="6286"/>
                  </a:lnTo>
                  <a:lnTo>
                    <a:pt x="79959" y="0"/>
                  </a:lnTo>
                  <a:lnTo>
                    <a:pt x="348284" y="0"/>
                  </a:lnTo>
                  <a:lnTo>
                    <a:pt x="379407" y="6286"/>
                  </a:lnTo>
                  <a:lnTo>
                    <a:pt x="404823" y="23431"/>
                  </a:lnTo>
                  <a:lnTo>
                    <a:pt x="421960" y="48863"/>
                  </a:lnTo>
                  <a:lnTo>
                    <a:pt x="428243" y="80009"/>
                  </a:lnTo>
                  <a:lnTo>
                    <a:pt x="428243" y="348233"/>
                  </a:lnTo>
                  <a:lnTo>
                    <a:pt x="421960" y="379380"/>
                  </a:lnTo>
                  <a:lnTo>
                    <a:pt x="404823" y="404812"/>
                  </a:lnTo>
                  <a:lnTo>
                    <a:pt x="379407" y="421957"/>
                  </a:lnTo>
                  <a:lnTo>
                    <a:pt x="348284" y="428243"/>
                  </a:lnTo>
                  <a:lnTo>
                    <a:pt x="79959" y="428243"/>
                  </a:lnTo>
                  <a:lnTo>
                    <a:pt x="48836" y="421957"/>
                  </a:lnTo>
                  <a:lnTo>
                    <a:pt x="23420" y="404812"/>
                  </a:lnTo>
                  <a:lnTo>
                    <a:pt x="6283" y="379380"/>
                  </a:lnTo>
                  <a:lnTo>
                    <a:pt x="0" y="348233"/>
                  </a:lnTo>
                  <a:lnTo>
                    <a:pt x="0" y="80009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867867" y="1703070"/>
            <a:ext cx="173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272424"/>
                </a:solidFill>
                <a:latin typeface="Arial MT"/>
                <a:cs typeface="Arial MT"/>
              </a:rPr>
              <a:t>1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983104" y="1654555"/>
            <a:ext cx="6202045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Near-Term</a:t>
            </a:r>
            <a:r>
              <a:rPr sz="1750" spc="-2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Applications</a:t>
            </a:r>
            <a:endParaRPr sz="1750">
              <a:latin typeface="Arial MT"/>
              <a:cs typeface="Arial MT"/>
            </a:endParaRPr>
          </a:p>
          <a:p>
            <a:pPr marL="12700" marR="5080">
              <a:lnSpc>
                <a:spcPct val="137900"/>
              </a:lnSpc>
              <a:spcBef>
                <a:spcPts val="785"/>
              </a:spcBef>
            </a:pP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Quantum</a:t>
            </a:r>
            <a:r>
              <a:rPr sz="14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computers</a:t>
            </a:r>
            <a:r>
              <a:rPr sz="1450" spc="-1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are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expected</a:t>
            </a:r>
            <a:r>
              <a:rPr sz="1450" spc="-5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to</a:t>
            </a:r>
            <a:r>
              <a:rPr sz="1450" spc="-5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provide</a:t>
            </a:r>
            <a:r>
              <a:rPr sz="1450" spc="-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advantages</a:t>
            </a:r>
            <a:r>
              <a:rPr sz="14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in</a:t>
            </a:r>
            <a:r>
              <a:rPr sz="1450" spc="-5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areas</a:t>
            </a:r>
            <a:r>
              <a:rPr sz="14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like</a:t>
            </a:r>
            <a:r>
              <a:rPr sz="1450" spc="-4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quantum </a:t>
            </a:r>
            <a:r>
              <a:rPr sz="1450" spc="-3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chemistry, optimization,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 and</a:t>
            </a:r>
            <a:r>
              <a:rPr sz="1450" spc="-2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40" dirty="0">
                <a:solidFill>
                  <a:srgbClr val="272424"/>
                </a:solidFill>
                <a:latin typeface="Arial MT"/>
                <a:cs typeface="Arial MT"/>
              </a:rPr>
              <a:t>cryptanalysis.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733044" y="3270503"/>
            <a:ext cx="1073150" cy="436245"/>
            <a:chOff x="733044" y="3270503"/>
            <a:chExt cx="1073150" cy="436245"/>
          </a:xfrm>
        </p:grpSpPr>
        <p:sp>
          <p:nvSpPr>
            <p:cNvPr id="13" name="object 13"/>
            <p:cNvSpPr/>
            <p:nvPr/>
          </p:nvSpPr>
          <p:spPr>
            <a:xfrm>
              <a:off x="1141476" y="3476243"/>
              <a:ext cx="664845" cy="22860"/>
            </a:xfrm>
            <a:custGeom>
              <a:avLst/>
              <a:gdLst/>
              <a:ahLst/>
              <a:cxnLst/>
              <a:rect l="l" t="t" r="r" b="b"/>
              <a:pathLst>
                <a:path w="664844" h="22860">
                  <a:moveTo>
                    <a:pt x="659384" y="0"/>
                  </a:moveTo>
                  <a:lnTo>
                    <a:pt x="5118" y="0"/>
                  </a:lnTo>
                  <a:lnTo>
                    <a:pt x="0" y="5079"/>
                  </a:lnTo>
                  <a:lnTo>
                    <a:pt x="0" y="11429"/>
                  </a:lnTo>
                  <a:lnTo>
                    <a:pt x="0" y="17779"/>
                  </a:lnTo>
                  <a:lnTo>
                    <a:pt x="5118" y="22859"/>
                  </a:lnTo>
                  <a:lnTo>
                    <a:pt x="659384" y="22859"/>
                  </a:lnTo>
                  <a:lnTo>
                    <a:pt x="664463" y="17779"/>
                  </a:lnTo>
                  <a:lnTo>
                    <a:pt x="664463" y="5079"/>
                  </a:lnTo>
                  <a:lnTo>
                    <a:pt x="659384" y="0"/>
                  </a:lnTo>
                  <a:close/>
                </a:path>
              </a:pathLst>
            </a:custGeom>
            <a:solidFill>
              <a:srgbClr val="D5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36854" y="3274313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348284" y="0"/>
                  </a:moveTo>
                  <a:lnTo>
                    <a:pt x="79959" y="0"/>
                  </a:lnTo>
                  <a:lnTo>
                    <a:pt x="48836" y="6286"/>
                  </a:lnTo>
                  <a:lnTo>
                    <a:pt x="23420" y="23431"/>
                  </a:lnTo>
                  <a:lnTo>
                    <a:pt x="6283" y="48863"/>
                  </a:lnTo>
                  <a:lnTo>
                    <a:pt x="0" y="80010"/>
                  </a:lnTo>
                  <a:lnTo>
                    <a:pt x="0" y="348234"/>
                  </a:lnTo>
                  <a:lnTo>
                    <a:pt x="6283" y="379380"/>
                  </a:lnTo>
                  <a:lnTo>
                    <a:pt x="23420" y="404812"/>
                  </a:lnTo>
                  <a:lnTo>
                    <a:pt x="48836" y="421957"/>
                  </a:lnTo>
                  <a:lnTo>
                    <a:pt x="79959" y="428244"/>
                  </a:lnTo>
                  <a:lnTo>
                    <a:pt x="348284" y="428244"/>
                  </a:lnTo>
                  <a:lnTo>
                    <a:pt x="379407" y="421957"/>
                  </a:lnTo>
                  <a:lnTo>
                    <a:pt x="404823" y="404812"/>
                  </a:lnTo>
                  <a:lnTo>
                    <a:pt x="421960" y="379380"/>
                  </a:lnTo>
                  <a:lnTo>
                    <a:pt x="428243" y="348234"/>
                  </a:lnTo>
                  <a:lnTo>
                    <a:pt x="428243" y="80010"/>
                  </a:lnTo>
                  <a:lnTo>
                    <a:pt x="421960" y="48863"/>
                  </a:lnTo>
                  <a:lnTo>
                    <a:pt x="404823" y="23431"/>
                  </a:lnTo>
                  <a:lnTo>
                    <a:pt x="379407" y="6286"/>
                  </a:lnTo>
                  <a:lnTo>
                    <a:pt x="348284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36854" y="3274313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80010"/>
                  </a:moveTo>
                  <a:lnTo>
                    <a:pt x="6283" y="48863"/>
                  </a:lnTo>
                  <a:lnTo>
                    <a:pt x="23420" y="23431"/>
                  </a:lnTo>
                  <a:lnTo>
                    <a:pt x="48836" y="6286"/>
                  </a:lnTo>
                  <a:lnTo>
                    <a:pt x="79959" y="0"/>
                  </a:lnTo>
                  <a:lnTo>
                    <a:pt x="348284" y="0"/>
                  </a:lnTo>
                  <a:lnTo>
                    <a:pt x="379407" y="6286"/>
                  </a:lnTo>
                  <a:lnTo>
                    <a:pt x="404823" y="23431"/>
                  </a:lnTo>
                  <a:lnTo>
                    <a:pt x="421960" y="48863"/>
                  </a:lnTo>
                  <a:lnTo>
                    <a:pt x="428243" y="80010"/>
                  </a:lnTo>
                  <a:lnTo>
                    <a:pt x="428243" y="348234"/>
                  </a:lnTo>
                  <a:lnTo>
                    <a:pt x="421960" y="379380"/>
                  </a:lnTo>
                  <a:lnTo>
                    <a:pt x="404823" y="404812"/>
                  </a:lnTo>
                  <a:lnTo>
                    <a:pt x="379407" y="421957"/>
                  </a:lnTo>
                  <a:lnTo>
                    <a:pt x="348284" y="428244"/>
                  </a:lnTo>
                  <a:lnTo>
                    <a:pt x="79959" y="428244"/>
                  </a:lnTo>
                  <a:lnTo>
                    <a:pt x="48836" y="421957"/>
                  </a:lnTo>
                  <a:lnTo>
                    <a:pt x="23420" y="404812"/>
                  </a:lnTo>
                  <a:lnTo>
                    <a:pt x="6283" y="379380"/>
                  </a:lnTo>
                  <a:lnTo>
                    <a:pt x="0" y="348234"/>
                  </a:lnTo>
                  <a:lnTo>
                    <a:pt x="0" y="80010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867867" y="3274567"/>
            <a:ext cx="173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272424"/>
                </a:solidFill>
                <a:latin typeface="Arial MT"/>
                <a:cs typeface="Arial MT"/>
              </a:rPr>
              <a:t>2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983104" y="3226054"/>
            <a:ext cx="5956300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Q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7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9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endParaRPr sz="1750">
              <a:latin typeface="Arial MT"/>
              <a:cs typeface="Arial MT"/>
            </a:endParaRPr>
          </a:p>
          <a:p>
            <a:pPr marL="12700" marR="5080">
              <a:lnSpc>
                <a:spcPct val="137900"/>
              </a:lnSpc>
              <a:spcBef>
                <a:spcPts val="785"/>
              </a:spcBef>
            </a:pPr>
            <a:r>
              <a:rPr sz="1450" spc="-70" dirty="0">
                <a:solidFill>
                  <a:srgbClr val="272424"/>
                </a:solidFill>
                <a:latin typeface="Arial MT"/>
                <a:cs typeface="Arial MT"/>
              </a:rPr>
              <a:t>The</a:t>
            </a:r>
            <a:r>
              <a:rPr sz="1450" spc="-4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development</a:t>
            </a:r>
            <a:r>
              <a:rPr sz="1450" spc="-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of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450" spc="-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quantum</a:t>
            </a:r>
            <a:r>
              <a:rPr sz="1450" spc="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internet,</a:t>
            </a:r>
            <a:r>
              <a:rPr sz="1450" spc="-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leveraging</a:t>
            </a:r>
            <a:r>
              <a:rPr sz="14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entanglement</a:t>
            </a:r>
            <a:r>
              <a:rPr sz="1450" spc="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for</a:t>
            </a:r>
            <a:r>
              <a:rPr sz="1450" spc="-6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secure </a:t>
            </a:r>
            <a:r>
              <a:rPr sz="1450" spc="-3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communication,</a:t>
            </a:r>
            <a:r>
              <a:rPr sz="1450" spc="-2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is</a:t>
            </a:r>
            <a:r>
              <a:rPr sz="1450" spc="-6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450" spc="-6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long-term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goal.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733044" y="4841747"/>
            <a:ext cx="1073150" cy="436245"/>
            <a:chOff x="733044" y="4841747"/>
            <a:chExt cx="1073150" cy="436245"/>
          </a:xfrm>
        </p:grpSpPr>
        <p:sp>
          <p:nvSpPr>
            <p:cNvPr id="19" name="object 19"/>
            <p:cNvSpPr/>
            <p:nvPr/>
          </p:nvSpPr>
          <p:spPr>
            <a:xfrm>
              <a:off x="1141476" y="5047487"/>
              <a:ext cx="664845" cy="22860"/>
            </a:xfrm>
            <a:custGeom>
              <a:avLst/>
              <a:gdLst/>
              <a:ahLst/>
              <a:cxnLst/>
              <a:rect l="l" t="t" r="r" b="b"/>
              <a:pathLst>
                <a:path w="664844" h="22860">
                  <a:moveTo>
                    <a:pt x="659384" y="0"/>
                  </a:moveTo>
                  <a:lnTo>
                    <a:pt x="5118" y="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0" y="17780"/>
                  </a:lnTo>
                  <a:lnTo>
                    <a:pt x="5118" y="22860"/>
                  </a:lnTo>
                  <a:lnTo>
                    <a:pt x="659384" y="22860"/>
                  </a:lnTo>
                  <a:lnTo>
                    <a:pt x="664463" y="17780"/>
                  </a:lnTo>
                  <a:lnTo>
                    <a:pt x="664463" y="5080"/>
                  </a:lnTo>
                  <a:lnTo>
                    <a:pt x="659384" y="0"/>
                  </a:lnTo>
                  <a:close/>
                </a:path>
              </a:pathLst>
            </a:custGeom>
            <a:solidFill>
              <a:srgbClr val="D5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36854" y="4845557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348284" y="0"/>
                  </a:moveTo>
                  <a:lnTo>
                    <a:pt x="79959" y="0"/>
                  </a:lnTo>
                  <a:lnTo>
                    <a:pt x="48836" y="6286"/>
                  </a:lnTo>
                  <a:lnTo>
                    <a:pt x="23420" y="23431"/>
                  </a:lnTo>
                  <a:lnTo>
                    <a:pt x="6283" y="48863"/>
                  </a:lnTo>
                  <a:lnTo>
                    <a:pt x="0" y="80009"/>
                  </a:lnTo>
                  <a:lnTo>
                    <a:pt x="0" y="348233"/>
                  </a:lnTo>
                  <a:lnTo>
                    <a:pt x="6283" y="379380"/>
                  </a:lnTo>
                  <a:lnTo>
                    <a:pt x="23420" y="404812"/>
                  </a:lnTo>
                  <a:lnTo>
                    <a:pt x="48836" y="421957"/>
                  </a:lnTo>
                  <a:lnTo>
                    <a:pt x="79959" y="428243"/>
                  </a:lnTo>
                  <a:lnTo>
                    <a:pt x="348284" y="428243"/>
                  </a:lnTo>
                  <a:lnTo>
                    <a:pt x="379407" y="421957"/>
                  </a:lnTo>
                  <a:lnTo>
                    <a:pt x="404823" y="404812"/>
                  </a:lnTo>
                  <a:lnTo>
                    <a:pt x="421960" y="379380"/>
                  </a:lnTo>
                  <a:lnTo>
                    <a:pt x="428243" y="348233"/>
                  </a:lnTo>
                  <a:lnTo>
                    <a:pt x="428243" y="80009"/>
                  </a:lnTo>
                  <a:lnTo>
                    <a:pt x="421960" y="48863"/>
                  </a:lnTo>
                  <a:lnTo>
                    <a:pt x="404823" y="23431"/>
                  </a:lnTo>
                  <a:lnTo>
                    <a:pt x="379407" y="6286"/>
                  </a:lnTo>
                  <a:lnTo>
                    <a:pt x="348284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36854" y="4845557"/>
              <a:ext cx="428625" cy="428625"/>
            </a:xfrm>
            <a:custGeom>
              <a:avLst/>
              <a:gdLst/>
              <a:ahLst/>
              <a:cxnLst/>
              <a:rect l="l" t="t" r="r" b="b"/>
              <a:pathLst>
                <a:path w="428625" h="428625">
                  <a:moveTo>
                    <a:pt x="0" y="80009"/>
                  </a:moveTo>
                  <a:lnTo>
                    <a:pt x="6283" y="48863"/>
                  </a:lnTo>
                  <a:lnTo>
                    <a:pt x="23420" y="23431"/>
                  </a:lnTo>
                  <a:lnTo>
                    <a:pt x="48836" y="6286"/>
                  </a:lnTo>
                  <a:lnTo>
                    <a:pt x="79959" y="0"/>
                  </a:lnTo>
                  <a:lnTo>
                    <a:pt x="348284" y="0"/>
                  </a:lnTo>
                  <a:lnTo>
                    <a:pt x="379407" y="6286"/>
                  </a:lnTo>
                  <a:lnTo>
                    <a:pt x="404823" y="23431"/>
                  </a:lnTo>
                  <a:lnTo>
                    <a:pt x="421960" y="48863"/>
                  </a:lnTo>
                  <a:lnTo>
                    <a:pt x="428243" y="80009"/>
                  </a:lnTo>
                  <a:lnTo>
                    <a:pt x="428243" y="348233"/>
                  </a:lnTo>
                  <a:lnTo>
                    <a:pt x="421960" y="379380"/>
                  </a:lnTo>
                  <a:lnTo>
                    <a:pt x="404823" y="404812"/>
                  </a:lnTo>
                  <a:lnTo>
                    <a:pt x="379407" y="421957"/>
                  </a:lnTo>
                  <a:lnTo>
                    <a:pt x="348284" y="428243"/>
                  </a:lnTo>
                  <a:lnTo>
                    <a:pt x="79959" y="428243"/>
                  </a:lnTo>
                  <a:lnTo>
                    <a:pt x="48836" y="421957"/>
                  </a:lnTo>
                  <a:lnTo>
                    <a:pt x="23420" y="404812"/>
                  </a:lnTo>
                  <a:lnTo>
                    <a:pt x="6283" y="379380"/>
                  </a:lnTo>
                  <a:lnTo>
                    <a:pt x="0" y="348233"/>
                  </a:lnTo>
                  <a:lnTo>
                    <a:pt x="0" y="80009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867867" y="4845761"/>
            <a:ext cx="173990" cy="346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dirty="0">
                <a:solidFill>
                  <a:srgbClr val="272424"/>
                </a:solidFill>
                <a:latin typeface="Arial MT"/>
                <a:cs typeface="Arial MT"/>
              </a:rPr>
              <a:t>3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983104" y="4797933"/>
            <a:ext cx="5992495" cy="10020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Q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750" spc="-7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7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1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750" spc="-7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y</a:t>
            </a:r>
            <a:endParaRPr sz="1750">
              <a:latin typeface="Arial MT"/>
              <a:cs typeface="Arial MT"/>
            </a:endParaRPr>
          </a:p>
          <a:p>
            <a:pPr marL="12700" marR="5080">
              <a:lnSpc>
                <a:spcPct val="137900"/>
              </a:lnSpc>
              <a:spcBef>
                <a:spcPts val="785"/>
              </a:spcBef>
            </a:pP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Achieving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quantum</a:t>
            </a:r>
            <a:r>
              <a:rPr sz="14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supremacy,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where</a:t>
            </a:r>
            <a:r>
              <a:rPr sz="1450" spc="-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450" spc="-5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quantum</a:t>
            </a:r>
            <a:r>
              <a:rPr sz="1450" spc="-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computer</a:t>
            </a:r>
            <a:r>
              <a:rPr sz="1450" spc="-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outperforms</a:t>
            </a:r>
            <a:r>
              <a:rPr sz="14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5" dirty="0">
                <a:solidFill>
                  <a:srgbClr val="272424"/>
                </a:solidFill>
                <a:latin typeface="Arial MT"/>
                <a:cs typeface="Arial MT"/>
              </a:rPr>
              <a:t>the </a:t>
            </a:r>
            <a:r>
              <a:rPr sz="1450" spc="-3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world's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 best</a:t>
            </a:r>
            <a:r>
              <a:rPr sz="1450" spc="-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classical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supercomputer,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 is</a:t>
            </a:r>
            <a:r>
              <a:rPr sz="1450" spc="-6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450" spc="-6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major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milestone.</a:t>
            </a:r>
            <a:endParaRPr sz="1450">
              <a:latin typeface="Arial MT"/>
              <a:cs typeface="Arial MT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733044" y="6414515"/>
            <a:ext cx="1073150" cy="434340"/>
            <a:chOff x="733044" y="6414515"/>
            <a:chExt cx="1073150" cy="434340"/>
          </a:xfrm>
        </p:grpSpPr>
        <p:sp>
          <p:nvSpPr>
            <p:cNvPr id="25" name="object 25"/>
            <p:cNvSpPr/>
            <p:nvPr/>
          </p:nvSpPr>
          <p:spPr>
            <a:xfrm>
              <a:off x="1141476" y="6618731"/>
              <a:ext cx="664845" cy="22860"/>
            </a:xfrm>
            <a:custGeom>
              <a:avLst/>
              <a:gdLst/>
              <a:ahLst/>
              <a:cxnLst/>
              <a:rect l="l" t="t" r="r" b="b"/>
              <a:pathLst>
                <a:path w="664844" h="22859">
                  <a:moveTo>
                    <a:pt x="659384" y="0"/>
                  </a:moveTo>
                  <a:lnTo>
                    <a:pt x="5118" y="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0" y="17780"/>
                  </a:lnTo>
                  <a:lnTo>
                    <a:pt x="5118" y="22860"/>
                  </a:lnTo>
                  <a:lnTo>
                    <a:pt x="659384" y="22860"/>
                  </a:lnTo>
                  <a:lnTo>
                    <a:pt x="664463" y="17780"/>
                  </a:lnTo>
                  <a:lnTo>
                    <a:pt x="664463" y="5080"/>
                  </a:lnTo>
                  <a:lnTo>
                    <a:pt x="659384" y="0"/>
                  </a:lnTo>
                  <a:close/>
                </a:path>
              </a:pathLst>
            </a:custGeom>
            <a:solidFill>
              <a:srgbClr val="D5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36854" y="6418325"/>
              <a:ext cx="428625" cy="426720"/>
            </a:xfrm>
            <a:custGeom>
              <a:avLst/>
              <a:gdLst/>
              <a:ahLst/>
              <a:cxnLst/>
              <a:rect l="l" t="t" r="r" b="b"/>
              <a:pathLst>
                <a:path w="428625" h="426720">
                  <a:moveTo>
                    <a:pt x="348576" y="0"/>
                  </a:moveTo>
                  <a:lnTo>
                    <a:pt x="79667" y="0"/>
                  </a:lnTo>
                  <a:lnTo>
                    <a:pt x="48659" y="6262"/>
                  </a:lnTo>
                  <a:lnTo>
                    <a:pt x="23336" y="23336"/>
                  </a:lnTo>
                  <a:lnTo>
                    <a:pt x="6261" y="48648"/>
                  </a:lnTo>
                  <a:lnTo>
                    <a:pt x="0" y="79629"/>
                  </a:lnTo>
                  <a:lnTo>
                    <a:pt x="0" y="347091"/>
                  </a:lnTo>
                  <a:lnTo>
                    <a:pt x="6261" y="378071"/>
                  </a:lnTo>
                  <a:lnTo>
                    <a:pt x="23336" y="403383"/>
                  </a:lnTo>
                  <a:lnTo>
                    <a:pt x="48659" y="420457"/>
                  </a:lnTo>
                  <a:lnTo>
                    <a:pt x="79667" y="426720"/>
                  </a:lnTo>
                  <a:lnTo>
                    <a:pt x="348576" y="426720"/>
                  </a:lnTo>
                  <a:lnTo>
                    <a:pt x="379584" y="420457"/>
                  </a:lnTo>
                  <a:lnTo>
                    <a:pt x="404907" y="403383"/>
                  </a:lnTo>
                  <a:lnTo>
                    <a:pt x="421982" y="378071"/>
                  </a:lnTo>
                  <a:lnTo>
                    <a:pt x="428243" y="347091"/>
                  </a:lnTo>
                  <a:lnTo>
                    <a:pt x="428243" y="79629"/>
                  </a:lnTo>
                  <a:lnTo>
                    <a:pt x="421982" y="48648"/>
                  </a:lnTo>
                  <a:lnTo>
                    <a:pt x="404907" y="23336"/>
                  </a:lnTo>
                  <a:lnTo>
                    <a:pt x="379584" y="6262"/>
                  </a:lnTo>
                  <a:lnTo>
                    <a:pt x="348576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36854" y="6418325"/>
              <a:ext cx="428625" cy="426720"/>
            </a:xfrm>
            <a:custGeom>
              <a:avLst/>
              <a:gdLst/>
              <a:ahLst/>
              <a:cxnLst/>
              <a:rect l="l" t="t" r="r" b="b"/>
              <a:pathLst>
                <a:path w="428625" h="426720">
                  <a:moveTo>
                    <a:pt x="0" y="79629"/>
                  </a:moveTo>
                  <a:lnTo>
                    <a:pt x="6261" y="48648"/>
                  </a:lnTo>
                  <a:lnTo>
                    <a:pt x="23336" y="23336"/>
                  </a:lnTo>
                  <a:lnTo>
                    <a:pt x="48659" y="6262"/>
                  </a:lnTo>
                  <a:lnTo>
                    <a:pt x="79667" y="0"/>
                  </a:lnTo>
                  <a:lnTo>
                    <a:pt x="348576" y="0"/>
                  </a:lnTo>
                  <a:lnTo>
                    <a:pt x="379584" y="6262"/>
                  </a:lnTo>
                  <a:lnTo>
                    <a:pt x="404907" y="23336"/>
                  </a:lnTo>
                  <a:lnTo>
                    <a:pt x="421982" y="48648"/>
                  </a:lnTo>
                  <a:lnTo>
                    <a:pt x="428243" y="79629"/>
                  </a:lnTo>
                  <a:lnTo>
                    <a:pt x="428243" y="347091"/>
                  </a:lnTo>
                  <a:lnTo>
                    <a:pt x="421982" y="378071"/>
                  </a:lnTo>
                  <a:lnTo>
                    <a:pt x="404907" y="403383"/>
                  </a:lnTo>
                  <a:lnTo>
                    <a:pt x="379584" y="420457"/>
                  </a:lnTo>
                  <a:lnTo>
                    <a:pt x="348576" y="426720"/>
                  </a:lnTo>
                  <a:lnTo>
                    <a:pt x="79667" y="426720"/>
                  </a:lnTo>
                  <a:lnTo>
                    <a:pt x="48659" y="420457"/>
                  </a:lnTo>
                  <a:lnTo>
                    <a:pt x="23336" y="403383"/>
                  </a:lnTo>
                  <a:lnTo>
                    <a:pt x="6261" y="378071"/>
                  </a:lnTo>
                  <a:lnTo>
                    <a:pt x="0" y="347091"/>
                  </a:lnTo>
                  <a:lnTo>
                    <a:pt x="0" y="79629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867867" y="6417945"/>
            <a:ext cx="17399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5" dirty="0">
                <a:solidFill>
                  <a:srgbClr val="272424"/>
                </a:solidFill>
                <a:latin typeface="Arial MT"/>
                <a:cs typeface="Arial MT"/>
              </a:rPr>
              <a:t>4</a:t>
            </a:r>
            <a:endParaRPr sz="2100">
              <a:latin typeface="Arial MT"/>
              <a:cs typeface="Arial MT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983104" y="6369558"/>
            <a:ext cx="6437630" cy="10013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750" spc="-75" dirty="0">
                <a:solidFill>
                  <a:srgbClr val="272424"/>
                </a:solidFill>
                <a:latin typeface="Arial MT"/>
                <a:cs typeface="Arial MT"/>
              </a:rPr>
              <a:t>Practical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 Quantum</a:t>
            </a:r>
            <a:r>
              <a:rPr sz="17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Computing</a:t>
            </a:r>
            <a:endParaRPr sz="1750">
              <a:latin typeface="Arial MT"/>
              <a:cs typeface="Arial MT"/>
            </a:endParaRPr>
          </a:p>
          <a:p>
            <a:pPr marL="12700" marR="5080">
              <a:lnSpc>
                <a:spcPct val="137900"/>
              </a:lnSpc>
              <a:spcBef>
                <a:spcPts val="785"/>
              </a:spcBef>
            </a:pPr>
            <a:r>
              <a:rPr sz="1450" spc="-70" dirty="0">
                <a:solidFill>
                  <a:srgbClr val="272424"/>
                </a:solidFill>
                <a:latin typeface="Arial MT"/>
                <a:cs typeface="Arial MT"/>
              </a:rPr>
              <a:t>The</a:t>
            </a:r>
            <a:r>
              <a:rPr sz="1450" spc="-4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realization</a:t>
            </a:r>
            <a:r>
              <a:rPr sz="1450" spc="-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of</a:t>
            </a:r>
            <a:r>
              <a:rPr sz="1450" spc="-4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5" dirty="0">
                <a:solidFill>
                  <a:srgbClr val="272424"/>
                </a:solidFill>
                <a:latin typeface="Arial MT"/>
                <a:cs typeface="Arial MT"/>
              </a:rPr>
              <a:t>large-scale,</a:t>
            </a:r>
            <a:r>
              <a:rPr sz="1450" spc="-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5" dirty="0">
                <a:solidFill>
                  <a:srgbClr val="272424"/>
                </a:solidFill>
                <a:latin typeface="Arial MT"/>
                <a:cs typeface="Arial MT"/>
              </a:rPr>
              <a:t>fault-tolerant</a:t>
            </a:r>
            <a:r>
              <a:rPr sz="1450" spc="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quantum</a:t>
            </a:r>
            <a:r>
              <a:rPr sz="1450" spc="-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computers</a:t>
            </a:r>
            <a:r>
              <a:rPr sz="1450" spc="-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capable 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of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 solving </a:t>
            </a:r>
            <a:r>
              <a:rPr sz="1450" spc="-3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real-world</a:t>
            </a:r>
            <a:r>
              <a:rPr sz="1450" spc="-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problems</a:t>
            </a:r>
            <a:r>
              <a:rPr sz="1450" spc="-4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5" dirty="0">
                <a:solidFill>
                  <a:srgbClr val="272424"/>
                </a:solidFill>
                <a:latin typeface="Arial MT"/>
                <a:cs typeface="Arial MT"/>
              </a:rPr>
              <a:t>remains</a:t>
            </a:r>
            <a:r>
              <a:rPr sz="1450" spc="-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450" spc="-6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20" dirty="0">
                <a:solidFill>
                  <a:srgbClr val="272424"/>
                </a:solidFill>
                <a:latin typeface="Arial MT"/>
                <a:cs typeface="Arial MT"/>
              </a:rPr>
              <a:t>long-term</a:t>
            </a:r>
            <a:r>
              <a:rPr sz="1450" spc="-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450" spc="-30" dirty="0">
                <a:solidFill>
                  <a:srgbClr val="272424"/>
                </a:solidFill>
                <a:latin typeface="Arial MT"/>
                <a:cs typeface="Arial MT"/>
              </a:rPr>
              <a:t>challenge.</a:t>
            </a:r>
            <a:endParaRPr sz="14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9197" y="2928366"/>
            <a:ext cx="8794750" cy="18548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0" spc="-165" dirty="0">
                <a:latin typeface="Arial MT"/>
                <a:cs typeface="Arial MT"/>
              </a:rPr>
              <a:t>THANK</a:t>
            </a:r>
            <a:r>
              <a:rPr sz="12000" spc="-240" dirty="0">
                <a:latin typeface="Arial MT"/>
                <a:cs typeface="Arial MT"/>
              </a:rPr>
              <a:t> </a:t>
            </a:r>
            <a:r>
              <a:rPr sz="12000" dirty="0">
                <a:latin typeface="Arial MT"/>
                <a:cs typeface="Arial MT"/>
              </a:rPr>
              <a:t>YOU</a:t>
            </a:r>
            <a:endParaRPr sz="120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486400" cy="8229600"/>
            <a:chOff x="0" y="0"/>
            <a:chExt cx="5486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86400" cy="82295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5656" y="2715767"/>
              <a:ext cx="4895088" cy="27980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302121" y="986790"/>
            <a:ext cx="7106920" cy="6896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350" spc="-125" dirty="0">
                <a:latin typeface="Arial MT"/>
                <a:cs typeface="Arial MT"/>
              </a:rPr>
              <a:t>W</a:t>
            </a:r>
            <a:r>
              <a:rPr sz="4350" spc="-60" dirty="0">
                <a:latin typeface="Arial MT"/>
                <a:cs typeface="Arial MT"/>
              </a:rPr>
              <a:t>h</a:t>
            </a:r>
            <a:r>
              <a:rPr sz="4350" spc="-275" dirty="0">
                <a:latin typeface="Arial MT"/>
                <a:cs typeface="Arial MT"/>
              </a:rPr>
              <a:t>a</a:t>
            </a:r>
            <a:r>
              <a:rPr sz="4350" dirty="0">
                <a:latin typeface="Arial MT"/>
                <a:cs typeface="Arial MT"/>
              </a:rPr>
              <a:t>t</a:t>
            </a:r>
            <a:r>
              <a:rPr sz="4350" spc="-25" dirty="0">
                <a:latin typeface="Arial MT"/>
                <a:cs typeface="Arial MT"/>
              </a:rPr>
              <a:t> </a:t>
            </a:r>
            <a:r>
              <a:rPr sz="4350" spc="-70" dirty="0">
                <a:latin typeface="Arial MT"/>
                <a:cs typeface="Arial MT"/>
              </a:rPr>
              <a:t>i</a:t>
            </a:r>
            <a:r>
              <a:rPr sz="4350" dirty="0">
                <a:latin typeface="Arial MT"/>
                <a:cs typeface="Arial MT"/>
              </a:rPr>
              <a:t>s</a:t>
            </a:r>
            <a:r>
              <a:rPr sz="4350" spc="-590" dirty="0">
                <a:latin typeface="Arial MT"/>
                <a:cs typeface="Arial MT"/>
              </a:rPr>
              <a:t> </a:t>
            </a:r>
            <a:r>
              <a:rPr sz="4350" spc="-85" dirty="0">
                <a:latin typeface="Arial MT"/>
                <a:cs typeface="Arial MT"/>
              </a:rPr>
              <a:t>Q</a:t>
            </a:r>
            <a:r>
              <a:rPr sz="4350" spc="-50" dirty="0">
                <a:latin typeface="Arial MT"/>
                <a:cs typeface="Arial MT"/>
              </a:rPr>
              <a:t>u</a:t>
            </a:r>
            <a:r>
              <a:rPr sz="4350" spc="-180" dirty="0">
                <a:latin typeface="Arial MT"/>
                <a:cs typeface="Arial MT"/>
              </a:rPr>
              <a:t>a</a:t>
            </a:r>
            <a:r>
              <a:rPr sz="4350" spc="-120" dirty="0">
                <a:latin typeface="Arial MT"/>
                <a:cs typeface="Arial MT"/>
              </a:rPr>
              <a:t>n</a:t>
            </a:r>
            <a:r>
              <a:rPr sz="4350" spc="30" dirty="0">
                <a:latin typeface="Arial MT"/>
                <a:cs typeface="Arial MT"/>
              </a:rPr>
              <a:t>t</a:t>
            </a:r>
            <a:r>
              <a:rPr sz="4350" spc="-135" dirty="0">
                <a:latin typeface="Arial MT"/>
                <a:cs typeface="Arial MT"/>
              </a:rPr>
              <a:t>u</a:t>
            </a:r>
            <a:r>
              <a:rPr sz="4350" spc="5" dirty="0">
                <a:latin typeface="Arial MT"/>
                <a:cs typeface="Arial MT"/>
              </a:rPr>
              <a:t>m</a:t>
            </a:r>
            <a:r>
              <a:rPr sz="4350" spc="-155" dirty="0">
                <a:latin typeface="Arial MT"/>
                <a:cs typeface="Arial MT"/>
              </a:rPr>
              <a:t> </a:t>
            </a:r>
            <a:r>
              <a:rPr sz="4350" spc="-330" dirty="0">
                <a:latin typeface="Arial MT"/>
                <a:cs typeface="Arial MT"/>
              </a:rPr>
              <a:t>C</a:t>
            </a:r>
            <a:r>
              <a:rPr sz="4350" spc="30" dirty="0">
                <a:latin typeface="Arial MT"/>
                <a:cs typeface="Arial MT"/>
              </a:rPr>
              <a:t>o</a:t>
            </a:r>
            <a:r>
              <a:rPr sz="4350" spc="-15" dirty="0">
                <a:latin typeface="Arial MT"/>
                <a:cs typeface="Arial MT"/>
              </a:rPr>
              <a:t>m</a:t>
            </a:r>
            <a:r>
              <a:rPr sz="4350" spc="-25" dirty="0">
                <a:latin typeface="Arial MT"/>
                <a:cs typeface="Arial MT"/>
              </a:rPr>
              <a:t>p</a:t>
            </a:r>
            <a:r>
              <a:rPr sz="4350" spc="-170" dirty="0">
                <a:latin typeface="Arial MT"/>
                <a:cs typeface="Arial MT"/>
              </a:rPr>
              <a:t>u</a:t>
            </a:r>
            <a:r>
              <a:rPr sz="4350" dirty="0">
                <a:latin typeface="Arial MT"/>
                <a:cs typeface="Arial MT"/>
              </a:rPr>
              <a:t>t</a:t>
            </a:r>
            <a:r>
              <a:rPr sz="4350" spc="-105" dirty="0">
                <a:latin typeface="Arial MT"/>
                <a:cs typeface="Arial MT"/>
              </a:rPr>
              <a:t>i</a:t>
            </a:r>
            <a:r>
              <a:rPr sz="4350" spc="-145" dirty="0">
                <a:latin typeface="Arial MT"/>
                <a:cs typeface="Arial MT"/>
              </a:rPr>
              <a:t>n</a:t>
            </a:r>
            <a:r>
              <a:rPr sz="4350" spc="-25" dirty="0">
                <a:latin typeface="Arial MT"/>
                <a:cs typeface="Arial MT"/>
              </a:rPr>
              <a:t>g</a:t>
            </a:r>
            <a:r>
              <a:rPr sz="4350" dirty="0">
                <a:latin typeface="Arial MT"/>
                <a:cs typeface="Arial MT"/>
              </a:rPr>
              <a:t>?</a:t>
            </a:r>
            <a:endParaRPr sz="435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310884" y="2340864"/>
            <a:ext cx="539750" cy="539750"/>
            <a:chOff x="6310884" y="2340864"/>
            <a:chExt cx="539750" cy="539750"/>
          </a:xfrm>
        </p:grpSpPr>
        <p:sp>
          <p:nvSpPr>
            <p:cNvPr id="7" name="object 7"/>
            <p:cNvSpPr/>
            <p:nvPr/>
          </p:nvSpPr>
          <p:spPr>
            <a:xfrm>
              <a:off x="6314694" y="2344674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30">
                  <a:moveTo>
                    <a:pt x="432561" y="0"/>
                  </a:moveTo>
                  <a:lnTo>
                    <a:pt x="99313" y="0"/>
                  </a:lnTo>
                  <a:lnTo>
                    <a:pt x="60650" y="7802"/>
                  </a:lnTo>
                  <a:lnTo>
                    <a:pt x="29083" y="29083"/>
                  </a:lnTo>
                  <a:lnTo>
                    <a:pt x="7802" y="60650"/>
                  </a:lnTo>
                  <a:lnTo>
                    <a:pt x="0" y="99313"/>
                  </a:lnTo>
                  <a:lnTo>
                    <a:pt x="0" y="432562"/>
                  </a:lnTo>
                  <a:lnTo>
                    <a:pt x="7802" y="471225"/>
                  </a:lnTo>
                  <a:lnTo>
                    <a:pt x="29083" y="502792"/>
                  </a:lnTo>
                  <a:lnTo>
                    <a:pt x="60650" y="524073"/>
                  </a:lnTo>
                  <a:lnTo>
                    <a:pt x="99313" y="531876"/>
                  </a:lnTo>
                  <a:lnTo>
                    <a:pt x="432561" y="531876"/>
                  </a:lnTo>
                  <a:lnTo>
                    <a:pt x="471225" y="524073"/>
                  </a:lnTo>
                  <a:lnTo>
                    <a:pt x="502793" y="502792"/>
                  </a:lnTo>
                  <a:lnTo>
                    <a:pt x="524073" y="471225"/>
                  </a:lnTo>
                  <a:lnTo>
                    <a:pt x="531876" y="432562"/>
                  </a:lnTo>
                  <a:lnTo>
                    <a:pt x="531876" y="99313"/>
                  </a:lnTo>
                  <a:lnTo>
                    <a:pt x="524073" y="60650"/>
                  </a:lnTo>
                  <a:lnTo>
                    <a:pt x="502793" y="29083"/>
                  </a:lnTo>
                  <a:lnTo>
                    <a:pt x="471225" y="7802"/>
                  </a:lnTo>
                  <a:lnTo>
                    <a:pt x="432561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14694" y="2344674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30">
                  <a:moveTo>
                    <a:pt x="0" y="99313"/>
                  </a:moveTo>
                  <a:lnTo>
                    <a:pt x="7802" y="60650"/>
                  </a:lnTo>
                  <a:lnTo>
                    <a:pt x="29083" y="29083"/>
                  </a:lnTo>
                  <a:lnTo>
                    <a:pt x="60650" y="7802"/>
                  </a:lnTo>
                  <a:lnTo>
                    <a:pt x="99313" y="0"/>
                  </a:lnTo>
                  <a:lnTo>
                    <a:pt x="432561" y="0"/>
                  </a:lnTo>
                  <a:lnTo>
                    <a:pt x="471225" y="7802"/>
                  </a:lnTo>
                  <a:lnTo>
                    <a:pt x="502793" y="29083"/>
                  </a:lnTo>
                  <a:lnTo>
                    <a:pt x="524073" y="60650"/>
                  </a:lnTo>
                  <a:lnTo>
                    <a:pt x="531876" y="99313"/>
                  </a:lnTo>
                  <a:lnTo>
                    <a:pt x="531876" y="432562"/>
                  </a:lnTo>
                  <a:lnTo>
                    <a:pt x="524073" y="471225"/>
                  </a:lnTo>
                  <a:lnTo>
                    <a:pt x="502793" y="502792"/>
                  </a:lnTo>
                  <a:lnTo>
                    <a:pt x="471225" y="524073"/>
                  </a:lnTo>
                  <a:lnTo>
                    <a:pt x="432561" y="531876"/>
                  </a:lnTo>
                  <a:lnTo>
                    <a:pt x="99313" y="531876"/>
                  </a:lnTo>
                  <a:lnTo>
                    <a:pt x="60650" y="524073"/>
                  </a:lnTo>
                  <a:lnTo>
                    <a:pt x="29083" y="502792"/>
                  </a:lnTo>
                  <a:lnTo>
                    <a:pt x="7802" y="471225"/>
                  </a:lnTo>
                  <a:lnTo>
                    <a:pt x="0" y="432562"/>
                  </a:lnTo>
                  <a:lnTo>
                    <a:pt x="0" y="99313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78651" y="2348864"/>
            <a:ext cx="2095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272424"/>
                </a:solidFill>
                <a:latin typeface="Arial MT"/>
                <a:cs typeface="Arial MT"/>
              </a:rPr>
              <a:t>1</a:t>
            </a:r>
            <a:endParaRPr sz="2600">
              <a:latin typeface="Arial MT"/>
              <a:cs typeface="Arial M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174223" y="2340864"/>
            <a:ext cx="539750" cy="539750"/>
            <a:chOff x="10174223" y="2340864"/>
            <a:chExt cx="539750" cy="539750"/>
          </a:xfrm>
        </p:grpSpPr>
        <p:sp>
          <p:nvSpPr>
            <p:cNvPr id="11" name="object 11"/>
            <p:cNvSpPr/>
            <p:nvPr/>
          </p:nvSpPr>
          <p:spPr>
            <a:xfrm>
              <a:off x="10178033" y="2344674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30">
                  <a:moveTo>
                    <a:pt x="432562" y="0"/>
                  </a:moveTo>
                  <a:lnTo>
                    <a:pt x="99314" y="0"/>
                  </a:lnTo>
                  <a:lnTo>
                    <a:pt x="60650" y="7802"/>
                  </a:lnTo>
                  <a:lnTo>
                    <a:pt x="29082" y="29083"/>
                  </a:lnTo>
                  <a:lnTo>
                    <a:pt x="7802" y="60650"/>
                  </a:lnTo>
                  <a:lnTo>
                    <a:pt x="0" y="99313"/>
                  </a:lnTo>
                  <a:lnTo>
                    <a:pt x="0" y="432562"/>
                  </a:lnTo>
                  <a:lnTo>
                    <a:pt x="7802" y="471225"/>
                  </a:lnTo>
                  <a:lnTo>
                    <a:pt x="29082" y="502792"/>
                  </a:lnTo>
                  <a:lnTo>
                    <a:pt x="60650" y="524073"/>
                  </a:lnTo>
                  <a:lnTo>
                    <a:pt x="99314" y="531876"/>
                  </a:lnTo>
                  <a:lnTo>
                    <a:pt x="432562" y="531876"/>
                  </a:lnTo>
                  <a:lnTo>
                    <a:pt x="471225" y="524073"/>
                  </a:lnTo>
                  <a:lnTo>
                    <a:pt x="502793" y="502792"/>
                  </a:lnTo>
                  <a:lnTo>
                    <a:pt x="524073" y="471225"/>
                  </a:lnTo>
                  <a:lnTo>
                    <a:pt x="531876" y="432562"/>
                  </a:lnTo>
                  <a:lnTo>
                    <a:pt x="531876" y="99313"/>
                  </a:lnTo>
                  <a:lnTo>
                    <a:pt x="524073" y="60650"/>
                  </a:lnTo>
                  <a:lnTo>
                    <a:pt x="502793" y="29083"/>
                  </a:lnTo>
                  <a:lnTo>
                    <a:pt x="471225" y="7802"/>
                  </a:lnTo>
                  <a:lnTo>
                    <a:pt x="432562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178033" y="2344674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30">
                  <a:moveTo>
                    <a:pt x="0" y="99313"/>
                  </a:moveTo>
                  <a:lnTo>
                    <a:pt x="7802" y="60650"/>
                  </a:lnTo>
                  <a:lnTo>
                    <a:pt x="29082" y="29083"/>
                  </a:lnTo>
                  <a:lnTo>
                    <a:pt x="60650" y="7802"/>
                  </a:lnTo>
                  <a:lnTo>
                    <a:pt x="99314" y="0"/>
                  </a:lnTo>
                  <a:lnTo>
                    <a:pt x="432562" y="0"/>
                  </a:lnTo>
                  <a:lnTo>
                    <a:pt x="471225" y="7802"/>
                  </a:lnTo>
                  <a:lnTo>
                    <a:pt x="502793" y="29083"/>
                  </a:lnTo>
                  <a:lnTo>
                    <a:pt x="524073" y="60650"/>
                  </a:lnTo>
                  <a:lnTo>
                    <a:pt x="531876" y="99313"/>
                  </a:lnTo>
                  <a:lnTo>
                    <a:pt x="531876" y="432562"/>
                  </a:lnTo>
                  <a:lnTo>
                    <a:pt x="524073" y="471225"/>
                  </a:lnTo>
                  <a:lnTo>
                    <a:pt x="502793" y="502792"/>
                  </a:lnTo>
                  <a:lnTo>
                    <a:pt x="471225" y="524073"/>
                  </a:lnTo>
                  <a:lnTo>
                    <a:pt x="432562" y="531876"/>
                  </a:lnTo>
                  <a:lnTo>
                    <a:pt x="99314" y="531876"/>
                  </a:lnTo>
                  <a:lnTo>
                    <a:pt x="60650" y="524073"/>
                  </a:lnTo>
                  <a:lnTo>
                    <a:pt x="29082" y="502792"/>
                  </a:lnTo>
                  <a:lnTo>
                    <a:pt x="7802" y="471225"/>
                  </a:lnTo>
                  <a:lnTo>
                    <a:pt x="0" y="432562"/>
                  </a:lnTo>
                  <a:lnTo>
                    <a:pt x="0" y="99313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341356" y="2348864"/>
            <a:ext cx="209550" cy="4222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272424"/>
                </a:solidFill>
                <a:latin typeface="Arial MT"/>
                <a:cs typeface="Arial MT"/>
              </a:rPr>
              <a:t>2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0933556" y="2316861"/>
            <a:ext cx="2828290" cy="349821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203200">
              <a:lnSpc>
                <a:spcPts val="2700"/>
              </a:lnSpc>
              <a:spcBef>
                <a:spcPts val="85"/>
              </a:spcBef>
            </a:pPr>
            <a:r>
              <a:rPr sz="2150" spc="-33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2150" spc="-160" dirty="0">
                <a:solidFill>
                  <a:srgbClr val="272424"/>
                </a:solidFill>
                <a:latin typeface="Arial MT"/>
                <a:cs typeface="Arial MT"/>
              </a:rPr>
              <a:t>x</a:t>
            </a:r>
            <a:r>
              <a:rPr sz="2150" spc="-50" dirty="0">
                <a:solidFill>
                  <a:srgbClr val="272424"/>
                </a:solidFill>
                <a:latin typeface="Arial MT"/>
                <a:cs typeface="Arial MT"/>
              </a:rPr>
              <a:t>ponen</a:t>
            </a:r>
            <a:r>
              <a:rPr sz="2150" spc="-55" dirty="0">
                <a:solidFill>
                  <a:srgbClr val="272424"/>
                </a:solidFill>
                <a:latin typeface="Arial MT"/>
                <a:cs typeface="Arial MT"/>
              </a:rPr>
              <a:t>ti</a:t>
            </a:r>
            <a:r>
              <a:rPr sz="2150" spc="-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2150" spc="-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2150" spc="-1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150" spc="-15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2150" spc="-50" dirty="0">
                <a:solidFill>
                  <a:srgbClr val="272424"/>
                </a:solidFill>
                <a:latin typeface="Arial MT"/>
                <a:cs typeface="Arial MT"/>
              </a:rPr>
              <a:t>ro</a:t>
            </a:r>
            <a:r>
              <a:rPr sz="2150" spc="-13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2150" spc="-12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2150" spc="-18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2150" spc="-19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21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2150" spc="-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2150" spc="-5" dirty="0">
                <a:solidFill>
                  <a:srgbClr val="272424"/>
                </a:solidFill>
                <a:latin typeface="Arial MT"/>
                <a:cs typeface="Arial MT"/>
              </a:rPr>
              <a:t>g  </a:t>
            </a:r>
            <a:r>
              <a:rPr sz="2150" spc="-85" dirty="0">
                <a:solidFill>
                  <a:srgbClr val="272424"/>
                </a:solidFill>
                <a:latin typeface="Arial MT"/>
                <a:cs typeface="Arial MT"/>
              </a:rPr>
              <a:t>Power</a:t>
            </a:r>
            <a:endParaRPr sz="2150">
              <a:latin typeface="Arial MT"/>
              <a:cs typeface="Arial MT"/>
            </a:endParaRPr>
          </a:p>
          <a:p>
            <a:pPr marL="12700" marR="5080">
              <a:lnSpc>
                <a:spcPct val="135200"/>
              </a:lnSpc>
              <a:spcBef>
                <a:spcPts val="950"/>
              </a:spcBef>
            </a:pP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Qu</a:t>
            </a:r>
            <a:r>
              <a:rPr sz="1850" spc="-12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2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4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,</a:t>
            </a:r>
            <a:r>
              <a:rPr sz="1850" spc="-6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or</a:t>
            </a:r>
            <a:r>
              <a:rPr sz="18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qub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4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,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  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8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2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70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8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s  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simultaneously, enabling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 q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7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75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rs</a:t>
            </a:r>
            <a:r>
              <a:rPr sz="1850" spc="-1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o  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1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k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15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15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850" spc="-12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2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2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re 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intractable 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for 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classical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computers.</a:t>
            </a:r>
            <a:endParaRPr sz="185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310884" y="5952744"/>
            <a:ext cx="539750" cy="539750"/>
            <a:chOff x="6310884" y="5952744"/>
            <a:chExt cx="539750" cy="539750"/>
          </a:xfrm>
        </p:grpSpPr>
        <p:sp>
          <p:nvSpPr>
            <p:cNvPr id="16" name="object 16"/>
            <p:cNvSpPr/>
            <p:nvPr/>
          </p:nvSpPr>
          <p:spPr>
            <a:xfrm>
              <a:off x="6314694" y="5956554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432561" y="0"/>
                  </a:moveTo>
                  <a:lnTo>
                    <a:pt x="99313" y="0"/>
                  </a:lnTo>
                  <a:lnTo>
                    <a:pt x="60650" y="7802"/>
                  </a:lnTo>
                  <a:lnTo>
                    <a:pt x="29083" y="29083"/>
                  </a:lnTo>
                  <a:lnTo>
                    <a:pt x="7802" y="60650"/>
                  </a:lnTo>
                  <a:lnTo>
                    <a:pt x="0" y="99314"/>
                  </a:lnTo>
                  <a:lnTo>
                    <a:pt x="0" y="432562"/>
                  </a:lnTo>
                  <a:lnTo>
                    <a:pt x="7802" y="471225"/>
                  </a:lnTo>
                  <a:lnTo>
                    <a:pt x="29083" y="502793"/>
                  </a:lnTo>
                  <a:lnTo>
                    <a:pt x="60650" y="524073"/>
                  </a:lnTo>
                  <a:lnTo>
                    <a:pt x="99313" y="531876"/>
                  </a:lnTo>
                  <a:lnTo>
                    <a:pt x="432561" y="531876"/>
                  </a:lnTo>
                  <a:lnTo>
                    <a:pt x="471225" y="524073"/>
                  </a:lnTo>
                  <a:lnTo>
                    <a:pt x="502793" y="502793"/>
                  </a:lnTo>
                  <a:lnTo>
                    <a:pt x="524073" y="471225"/>
                  </a:lnTo>
                  <a:lnTo>
                    <a:pt x="531876" y="432562"/>
                  </a:lnTo>
                  <a:lnTo>
                    <a:pt x="531876" y="99314"/>
                  </a:lnTo>
                  <a:lnTo>
                    <a:pt x="524073" y="60650"/>
                  </a:lnTo>
                  <a:lnTo>
                    <a:pt x="502793" y="29083"/>
                  </a:lnTo>
                  <a:lnTo>
                    <a:pt x="471225" y="7802"/>
                  </a:lnTo>
                  <a:lnTo>
                    <a:pt x="432561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314694" y="5956554"/>
              <a:ext cx="532130" cy="532130"/>
            </a:xfrm>
            <a:custGeom>
              <a:avLst/>
              <a:gdLst/>
              <a:ahLst/>
              <a:cxnLst/>
              <a:rect l="l" t="t" r="r" b="b"/>
              <a:pathLst>
                <a:path w="532129" h="532129">
                  <a:moveTo>
                    <a:pt x="0" y="99314"/>
                  </a:moveTo>
                  <a:lnTo>
                    <a:pt x="7802" y="60650"/>
                  </a:lnTo>
                  <a:lnTo>
                    <a:pt x="29083" y="29083"/>
                  </a:lnTo>
                  <a:lnTo>
                    <a:pt x="60650" y="7802"/>
                  </a:lnTo>
                  <a:lnTo>
                    <a:pt x="99313" y="0"/>
                  </a:lnTo>
                  <a:lnTo>
                    <a:pt x="432561" y="0"/>
                  </a:lnTo>
                  <a:lnTo>
                    <a:pt x="471225" y="7802"/>
                  </a:lnTo>
                  <a:lnTo>
                    <a:pt x="502793" y="29083"/>
                  </a:lnTo>
                  <a:lnTo>
                    <a:pt x="524073" y="60650"/>
                  </a:lnTo>
                  <a:lnTo>
                    <a:pt x="531876" y="99314"/>
                  </a:lnTo>
                  <a:lnTo>
                    <a:pt x="531876" y="432562"/>
                  </a:lnTo>
                  <a:lnTo>
                    <a:pt x="524073" y="471225"/>
                  </a:lnTo>
                  <a:lnTo>
                    <a:pt x="502793" y="502793"/>
                  </a:lnTo>
                  <a:lnTo>
                    <a:pt x="471225" y="524073"/>
                  </a:lnTo>
                  <a:lnTo>
                    <a:pt x="432561" y="531876"/>
                  </a:lnTo>
                  <a:lnTo>
                    <a:pt x="99313" y="531876"/>
                  </a:lnTo>
                  <a:lnTo>
                    <a:pt x="60650" y="524073"/>
                  </a:lnTo>
                  <a:lnTo>
                    <a:pt x="29083" y="502793"/>
                  </a:lnTo>
                  <a:lnTo>
                    <a:pt x="7802" y="471225"/>
                  </a:lnTo>
                  <a:lnTo>
                    <a:pt x="0" y="432562"/>
                  </a:lnTo>
                  <a:lnTo>
                    <a:pt x="0" y="99314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78651" y="5959805"/>
            <a:ext cx="209550" cy="422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600" dirty="0">
                <a:solidFill>
                  <a:srgbClr val="272424"/>
                </a:solidFill>
                <a:latin typeface="Arial MT"/>
                <a:cs typeface="Arial MT"/>
              </a:rPr>
              <a:t>3</a:t>
            </a:r>
            <a:endParaRPr sz="26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070852" y="2316861"/>
            <a:ext cx="2536190" cy="3964304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12700" marR="77470">
              <a:lnSpc>
                <a:spcPts val="2700"/>
              </a:lnSpc>
              <a:spcBef>
                <a:spcPts val="85"/>
              </a:spcBef>
            </a:pPr>
            <a:r>
              <a:rPr sz="2150" spc="-60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2150" spc="-50" dirty="0">
                <a:solidFill>
                  <a:srgbClr val="272424"/>
                </a:solidFill>
                <a:latin typeface="Arial MT"/>
                <a:cs typeface="Arial MT"/>
              </a:rPr>
              <a:t>arn</a:t>
            </a:r>
            <a:r>
              <a:rPr sz="2150" spc="-12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2150" spc="-17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2150" spc="-18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21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2150" spc="-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2150" spc="-5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2150" spc="-114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150" spc="-60" dirty="0">
                <a:solidFill>
                  <a:srgbClr val="272424"/>
                </a:solidFill>
                <a:latin typeface="Arial MT"/>
                <a:cs typeface="Arial MT"/>
              </a:rPr>
              <a:t>Q</a:t>
            </a:r>
            <a:r>
              <a:rPr sz="2150" spc="-50" dirty="0">
                <a:solidFill>
                  <a:srgbClr val="272424"/>
                </a:solidFill>
                <a:latin typeface="Arial MT"/>
                <a:cs typeface="Arial MT"/>
              </a:rPr>
              <a:t>uan</a:t>
            </a:r>
            <a:r>
              <a:rPr sz="2150" spc="-5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2150" spc="-5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2150" spc="-5" dirty="0">
                <a:solidFill>
                  <a:srgbClr val="272424"/>
                </a:solidFill>
                <a:latin typeface="Arial MT"/>
                <a:cs typeface="Arial MT"/>
              </a:rPr>
              <a:t>m  </a:t>
            </a:r>
            <a:r>
              <a:rPr sz="2150" spc="-60" dirty="0">
                <a:solidFill>
                  <a:srgbClr val="272424"/>
                </a:solidFill>
                <a:latin typeface="Arial MT"/>
                <a:cs typeface="Arial MT"/>
              </a:rPr>
              <a:t>Mechanics</a:t>
            </a:r>
            <a:endParaRPr sz="2150">
              <a:latin typeface="Arial MT"/>
              <a:cs typeface="Arial MT"/>
            </a:endParaRPr>
          </a:p>
          <a:p>
            <a:pPr marL="12700" marR="5080">
              <a:lnSpc>
                <a:spcPct val="135200"/>
              </a:lnSpc>
              <a:spcBef>
                <a:spcPts val="950"/>
              </a:spcBef>
            </a:pP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Qu</a:t>
            </a:r>
            <a:r>
              <a:rPr sz="1850" spc="-12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75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rs  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v</a:t>
            </a:r>
            <a:r>
              <a:rPr sz="1850" spc="-7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 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850" spc="-8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v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rs</a:t>
            </a:r>
            <a:r>
              <a:rPr sz="1850" spc="-1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f</a:t>
            </a:r>
            <a:r>
              <a:rPr sz="18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850" spc="-7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c  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particles,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such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as 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14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2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d  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,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fo</a:t>
            </a:r>
            <a:r>
              <a:rPr sz="1850" spc="-6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m  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computations.</a:t>
            </a:r>
            <a:endParaRPr sz="185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2150" spc="-40" dirty="0">
                <a:solidFill>
                  <a:srgbClr val="272424"/>
                </a:solidFill>
                <a:latin typeface="Arial MT"/>
                <a:cs typeface="Arial MT"/>
              </a:rPr>
              <a:t>Novel</a:t>
            </a:r>
            <a:r>
              <a:rPr sz="2150" spc="-6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150" spc="-55" dirty="0">
                <a:solidFill>
                  <a:srgbClr val="272424"/>
                </a:solidFill>
                <a:latin typeface="Arial MT"/>
                <a:cs typeface="Arial MT"/>
              </a:rPr>
              <a:t>Algorithms</a:t>
            </a:r>
            <a:endParaRPr sz="2150">
              <a:latin typeface="Arial MT"/>
              <a:cs typeface="Arial MT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070852" y="6385611"/>
            <a:ext cx="6313170" cy="1169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35100"/>
              </a:lnSpc>
              <a:spcBef>
                <a:spcPts val="100"/>
              </a:spcBef>
            </a:pP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Qu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7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1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,</a:t>
            </a:r>
            <a:r>
              <a:rPr sz="1850" spc="-2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li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k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6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'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1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7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fo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1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f</a:t>
            </a:r>
            <a:r>
              <a:rPr sz="1850" spc="-11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ri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 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13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,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v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1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15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f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l  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algorithms.</a:t>
            </a:r>
            <a:endParaRPr sz="1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195" y="2247138"/>
            <a:ext cx="8937625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150" dirty="0">
                <a:latin typeface="Arial MT"/>
                <a:cs typeface="Arial MT"/>
              </a:rPr>
              <a:t>T</a:t>
            </a:r>
            <a:r>
              <a:rPr sz="4400" spc="-50" dirty="0">
                <a:latin typeface="Arial MT"/>
                <a:cs typeface="Arial MT"/>
              </a:rPr>
              <a:t>h</a:t>
            </a:r>
            <a:r>
              <a:rPr sz="4400" dirty="0">
                <a:latin typeface="Arial MT"/>
                <a:cs typeface="Arial MT"/>
              </a:rPr>
              <a:t>e</a:t>
            </a:r>
            <a:r>
              <a:rPr sz="4400" spc="-385" dirty="0">
                <a:latin typeface="Arial MT"/>
                <a:cs typeface="Arial MT"/>
              </a:rPr>
              <a:t> </a:t>
            </a:r>
            <a:r>
              <a:rPr sz="4400" spc="-275" dirty="0">
                <a:latin typeface="Arial MT"/>
                <a:cs typeface="Arial MT"/>
              </a:rPr>
              <a:t>P</a:t>
            </a:r>
            <a:r>
              <a:rPr sz="4400" spc="-90" dirty="0">
                <a:latin typeface="Arial MT"/>
                <a:cs typeface="Arial MT"/>
              </a:rPr>
              <a:t>r</a:t>
            </a:r>
            <a:r>
              <a:rPr sz="4400" spc="-80" dirty="0">
                <a:latin typeface="Arial MT"/>
                <a:cs typeface="Arial MT"/>
              </a:rPr>
              <a:t>i</a:t>
            </a:r>
            <a:r>
              <a:rPr sz="4400" spc="-150" dirty="0">
                <a:latin typeface="Arial MT"/>
                <a:cs typeface="Arial MT"/>
              </a:rPr>
              <a:t>n</a:t>
            </a:r>
            <a:r>
              <a:rPr sz="4400" spc="-165" dirty="0">
                <a:latin typeface="Arial MT"/>
                <a:cs typeface="Arial MT"/>
              </a:rPr>
              <a:t>c</a:t>
            </a:r>
            <a:r>
              <a:rPr sz="4400" spc="-150" dirty="0">
                <a:latin typeface="Arial MT"/>
                <a:cs typeface="Arial MT"/>
              </a:rPr>
              <a:t>i</a:t>
            </a:r>
            <a:r>
              <a:rPr sz="4400" spc="-30" dirty="0">
                <a:latin typeface="Arial MT"/>
                <a:cs typeface="Arial MT"/>
              </a:rPr>
              <a:t>p</a:t>
            </a:r>
            <a:r>
              <a:rPr sz="4400" spc="-80" dirty="0">
                <a:latin typeface="Arial MT"/>
                <a:cs typeface="Arial MT"/>
              </a:rPr>
              <a:t>l</a:t>
            </a:r>
            <a:r>
              <a:rPr sz="4400" spc="-365" dirty="0">
                <a:latin typeface="Arial MT"/>
                <a:cs typeface="Arial MT"/>
              </a:rPr>
              <a:t>e</a:t>
            </a:r>
            <a:r>
              <a:rPr sz="4400" dirty="0">
                <a:latin typeface="Arial MT"/>
                <a:cs typeface="Arial MT"/>
              </a:rPr>
              <a:t>s</a:t>
            </a:r>
            <a:r>
              <a:rPr sz="4400" spc="-365" dirty="0">
                <a:latin typeface="Arial MT"/>
                <a:cs typeface="Arial MT"/>
              </a:rPr>
              <a:t> </a:t>
            </a:r>
            <a:r>
              <a:rPr sz="4400" spc="-40" dirty="0">
                <a:latin typeface="Arial MT"/>
                <a:cs typeface="Arial MT"/>
              </a:rPr>
              <a:t>o</a:t>
            </a:r>
            <a:r>
              <a:rPr sz="4400" dirty="0">
                <a:latin typeface="Arial MT"/>
                <a:cs typeface="Arial MT"/>
              </a:rPr>
              <a:t>f</a:t>
            </a:r>
            <a:r>
              <a:rPr sz="4400" spc="-204" dirty="0">
                <a:latin typeface="Arial MT"/>
                <a:cs typeface="Arial MT"/>
              </a:rPr>
              <a:t> </a:t>
            </a:r>
            <a:r>
              <a:rPr sz="4400" spc="-95" dirty="0">
                <a:latin typeface="Arial MT"/>
                <a:cs typeface="Arial MT"/>
              </a:rPr>
              <a:t>Q</a:t>
            </a:r>
            <a:r>
              <a:rPr sz="4400" spc="-50" dirty="0">
                <a:latin typeface="Arial MT"/>
                <a:cs typeface="Arial MT"/>
              </a:rPr>
              <a:t>u</a:t>
            </a:r>
            <a:r>
              <a:rPr sz="4400" spc="-195" dirty="0">
                <a:latin typeface="Arial MT"/>
                <a:cs typeface="Arial MT"/>
              </a:rPr>
              <a:t>a</a:t>
            </a:r>
            <a:r>
              <a:rPr sz="4400" spc="-120" dirty="0">
                <a:latin typeface="Arial MT"/>
                <a:cs typeface="Arial MT"/>
              </a:rPr>
              <a:t>n</a:t>
            </a:r>
            <a:r>
              <a:rPr sz="4400" spc="40" dirty="0">
                <a:latin typeface="Arial MT"/>
                <a:cs typeface="Arial MT"/>
              </a:rPr>
              <a:t>t</a:t>
            </a:r>
            <a:r>
              <a:rPr sz="4400" spc="-135" dirty="0">
                <a:latin typeface="Arial MT"/>
                <a:cs typeface="Arial MT"/>
              </a:rPr>
              <a:t>u</a:t>
            </a:r>
            <a:r>
              <a:rPr sz="4400" dirty="0">
                <a:latin typeface="Arial MT"/>
                <a:cs typeface="Arial MT"/>
              </a:rPr>
              <a:t>m</a:t>
            </a:r>
            <a:r>
              <a:rPr sz="4400" spc="-170" dirty="0">
                <a:latin typeface="Arial MT"/>
                <a:cs typeface="Arial MT"/>
              </a:rPr>
              <a:t> </a:t>
            </a:r>
            <a:r>
              <a:rPr sz="4400" spc="45" dirty="0">
                <a:latin typeface="Arial MT"/>
                <a:cs typeface="Arial MT"/>
              </a:rPr>
              <a:t>M</a:t>
            </a:r>
            <a:r>
              <a:rPr sz="4400" spc="-195" dirty="0">
                <a:latin typeface="Arial MT"/>
                <a:cs typeface="Arial MT"/>
              </a:rPr>
              <a:t>e</a:t>
            </a:r>
            <a:r>
              <a:rPr sz="4400" spc="-90" dirty="0">
                <a:latin typeface="Arial MT"/>
                <a:cs typeface="Arial MT"/>
              </a:rPr>
              <a:t>c</a:t>
            </a:r>
            <a:r>
              <a:rPr sz="4400" spc="-50" dirty="0">
                <a:latin typeface="Arial MT"/>
                <a:cs typeface="Arial MT"/>
              </a:rPr>
              <a:t>h</a:t>
            </a:r>
            <a:r>
              <a:rPr sz="4400" spc="-195" dirty="0">
                <a:latin typeface="Arial MT"/>
                <a:cs typeface="Arial MT"/>
              </a:rPr>
              <a:t>a</a:t>
            </a:r>
            <a:r>
              <a:rPr sz="4400" spc="-65" dirty="0">
                <a:latin typeface="Arial MT"/>
                <a:cs typeface="Arial MT"/>
              </a:rPr>
              <a:t>n</a:t>
            </a:r>
            <a:r>
              <a:rPr sz="4400" spc="-140" dirty="0">
                <a:latin typeface="Arial MT"/>
                <a:cs typeface="Arial MT"/>
              </a:rPr>
              <a:t>i</a:t>
            </a:r>
            <a:r>
              <a:rPr sz="4400" spc="-305" dirty="0">
                <a:latin typeface="Arial MT"/>
                <a:cs typeface="Arial MT"/>
              </a:rPr>
              <a:t>c</a:t>
            </a:r>
            <a:r>
              <a:rPr sz="4400" dirty="0">
                <a:latin typeface="Arial MT"/>
                <a:cs typeface="Arial MT"/>
              </a:rPr>
              <a:t>s</a:t>
            </a:r>
            <a:endParaRPr sz="4400">
              <a:latin typeface="Arial MT"/>
              <a:cs typeface="Arial M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25195" y="3572383"/>
            <a:ext cx="24193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150" dirty="0">
                <a:latin typeface="Arial MT"/>
                <a:cs typeface="Arial MT"/>
              </a:rPr>
              <a:t>U</a:t>
            </a:r>
            <a:r>
              <a:rPr sz="2200" spc="-40" dirty="0">
                <a:latin typeface="Arial MT"/>
                <a:cs typeface="Arial MT"/>
              </a:rPr>
              <a:t>n</a:t>
            </a:r>
            <a:r>
              <a:rPr sz="2200" spc="-120" dirty="0">
                <a:latin typeface="Arial MT"/>
                <a:cs typeface="Arial MT"/>
              </a:rPr>
              <a:t>c</a:t>
            </a:r>
            <a:r>
              <a:rPr sz="2200" spc="-100" dirty="0">
                <a:latin typeface="Arial MT"/>
                <a:cs typeface="Arial MT"/>
              </a:rPr>
              <a:t>e</a:t>
            </a:r>
            <a:r>
              <a:rPr sz="2200" spc="-30" dirty="0">
                <a:latin typeface="Arial MT"/>
                <a:cs typeface="Arial MT"/>
              </a:rPr>
              <a:t>r</a:t>
            </a:r>
            <a:r>
              <a:rPr sz="2200" spc="50" dirty="0">
                <a:latin typeface="Arial MT"/>
                <a:cs typeface="Arial MT"/>
              </a:rPr>
              <a:t>t</a:t>
            </a:r>
            <a:r>
              <a:rPr sz="2200" spc="-150" dirty="0">
                <a:latin typeface="Arial MT"/>
                <a:cs typeface="Arial MT"/>
              </a:rPr>
              <a:t>a</a:t>
            </a:r>
            <a:r>
              <a:rPr sz="2200" spc="-50" dirty="0">
                <a:latin typeface="Arial MT"/>
                <a:cs typeface="Arial MT"/>
              </a:rPr>
              <a:t>i</a:t>
            </a:r>
            <a:r>
              <a:rPr sz="2200" spc="-40" dirty="0">
                <a:latin typeface="Arial MT"/>
                <a:cs typeface="Arial MT"/>
              </a:rPr>
              <a:t>n</a:t>
            </a:r>
            <a:r>
              <a:rPr sz="2200" spc="30" dirty="0">
                <a:latin typeface="Arial MT"/>
                <a:cs typeface="Arial MT"/>
              </a:rPr>
              <a:t>t</a:t>
            </a:r>
            <a:r>
              <a:rPr sz="2200" spc="-5" dirty="0">
                <a:latin typeface="Arial MT"/>
                <a:cs typeface="Arial MT"/>
              </a:rPr>
              <a:t>y</a:t>
            </a:r>
            <a:r>
              <a:rPr sz="2200" spc="-175" dirty="0">
                <a:latin typeface="Arial MT"/>
                <a:cs typeface="Arial MT"/>
              </a:rPr>
              <a:t> </a:t>
            </a:r>
            <a:r>
              <a:rPr sz="2200" spc="-285" dirty="0">
                <a:latin typeface="Arial MT"/>
                <a:cs typeface="Arial MT"/>
              </a:rPr>
              <a:t>P</a:t>
            </a:r>
            <a:r>
              <a:rPr sz="2200" spc="-30" dirty="0">
                <a:latin typeface="Arial MT"/>
                <a:cs typeface="Arial MT"/>
              </a:rPr>
              <a:t>r</a:t>
            </a:r>
            <a:r>
              <a:rPr sz="2200" spc="-50" dirty="0">
                <a:latin typeface="Arial MT"/>
                <a:cs typeface="Arial MT"/>
              </a:rPr>
              <a:t>i</a:t>
            </a:r>
            <a:r>
              <a:rPr sz="2200" spc="-40" dirty="0">
                <a:latin typeface="Arial MT"/>
                <a:cs typeface="Arial MT"/>
              </a:rPr>
              <a:t>n</a:t>
            </a:r>
            <a:r>
              <a:rPr sz="2200" spc="-135" dirty="0">
                <a:latin typeface="Arial MT"/>
                <a:cs typeface="Arial MT"/>
              </a:rPr>
              <a:t>c</a:t>
            </a:r>
            <a:r>
              <a:rPr sz="2200" spc="-50" dirty="0">
                <a:latin typeface="Arial MT"/>
                <a:cs typeface="Arial MT"/>
              </a:rPr>
              <a:t>i</a:t>
            </a:r>
            <a:r>
              <a:rPr sz="2200" spc="-5" dirty="0">
                <a:latin typeface="Arial MT"/>
                <a:cs typeface="Arial MT"/>
              </a:rPr>
              <a:t>p</a:t>
            </a:r>
            <a:r>
              <a:rPr sz="2200" spc="-45" dirty="0">
                <a:latin typeface="Arial MT"/>
                <a:cs typeface="Arial MT"/>
              </a:rPr>
              <a:t>l</a:t>
            </a:r>
            <a:r>
              <a:rPr sz="2200" spc="-5" dirty="0">
                <a:latin typeface="Arial MT"/>
                <a:cs typeface="Arial MT"/>
              </a:rPr>
              <a:t>e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195" y="4128771"/>
            <a:ext cx="3881754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200"/>
              </a:lnSpc>
              <a:spcBef>
                <a:spcPts val="95"/>
              </a:spcBef>
            </a:pP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sz="18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un</a:t>
            </a:r>
            <a:r>
              <a:rPr sz="185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1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1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  </a:t>
            </a:r>
            <a:r>
              <a:rPr sz="18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8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8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8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1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8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1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sz="1850" spc="-1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par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8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  </a:t>
            </a:r>
            <a:r>
              <a:rPr sz="185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is</a:t>
            </a:r>
            <a:r>
              <a:rPr sz="1850" spc="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determined,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</a:t>
            </a:r>
            <a:r>
              <a:rPr sz="18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less</a:t>
            </a:r>
            <a:r>
              <a:rPr sz="1850" spc="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precisely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its 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mo</a:t>
            </a:r>
            <a:r>
              <a:rPr sz="18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tu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1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850" spc="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k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no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w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.</a:t>
            </a:r>
            <a:endParaRPr sz="1850">
              <a:latin typeface="Malgun Gothic Semilight"/>
              <a:cs typeface="Malgun Gothic Semiligh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45684" y="3572383"/>
            <a:ext cx="16516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latin typeface="Arial MT"/>
                <a:cs typeface="Arial MT"/>
              </a:rPr>
              <a:t>Superposition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5684" y="4128771"/>
            <a:ext cx="392239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200"/>
              </a:lnSpc>
              <a:spcBef>
                <a:spcPts val="95"/>
              </a:spcBef>
            </a:pP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ili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r>
              <a:rPr sz="185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sz="1850" spc="-1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85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1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r>
              <a:rPr sz="1850" spc="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1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ex</a:t>
            </a:r>
            <a:r>
              <a:rPr sz="18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  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1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mu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8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1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8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850" spc="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y,  </a:t>
            </a:r>
            <a:r>
              <a:rPr sz="18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8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1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sz="18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85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1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1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1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  </a:t>
            </a:r>
            <a:r>
              <a:rPr sz="18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single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state.</a:t>
            </a:r>
            <a:endParaRPr sz="1850">
              <a:latin typeface="Malgun Gothic Semilight"/>
              <a:cs typeface="Malgun Gothic Semiligh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6121" y="3572383"/>
            <a:ext cx="164020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390" dirty="0">
                <a:latin typeface="Arial MT"/>
                <a:cs typeface="Arial MT"/>
              </a:rPr>
              <a:t>E</a:t>
            </a:r>
            <a:r>
              <a:rPr sz="2200" spc="-65" dirty="0">
                <a:latin typeface="Arial MT"/>
                <a:cs typeface="Arial MT"/>
              </a:rPr>
              <a:t>n</a:t>
            </a:r>
            <a:r>
              <a:rPr sz="2200" spc="15" dirty="0">
                <a:latin typeface="Arial MT"/>
                <a:cs typeface="Arial MT"/>
              </a:rPr>
              <a:t>t</a:t>
            </a:r>
            <a:r>
              <a:rPr sz="2200" spc="-150" dirty="0">
                <a:latin typeface="Arial MT"/>
                <a:cs typeface="Arial MT"/>
              </a:rPr>
              <a:t>a</a:t>
            </a:r>
            <a:r>
              <a:rPr sz="2200" spc="-40" dirty="0">
                <a:latin typeface="Arial MT"/>
                <a:cs typeface="Arial MT"/>
              </a:rPr>
              <a:t>n</a:t>
            </a:r>
            <a:r>
              <a:rPr sz="2200" spc="5" dirty="0">
                <a:latin typeface="Arial MT"/>
                <a:cs typeface="Arial MT"/>
              </a:rPr>
              <a:t>g</a:t>
            </a:r>
            <a:r>
              <a:rPr sz="2200" spc="-40" dirty="0">
                <a:latin typeface="Arial MT"/>
                <a:cs typeface="Arial MT"/>
              </a:rPr>
              <a:t>l</a:t>
            </a:r>
            <a:r>
              <a:rPr sz="2200" spc="-114" dirty="0">
                <a:latin typeface="Arial MT"/>
                <a:cs typeface="Arial MT"/>
              </a:rPr>
              <a:t>e</a:t>
            </a:r>
            <a:r>
              <a:rPr sz="2200" spc="10" dirty="0">
                <a:latin typeface="Arial MT"/>
                <a:cs typeface="Arial MT"/>
              </a:rPr>
              <a:t>m</a:t>
            </a:r>
            <a:r>
              <a:rPr sz="2200" spc="-114" dirty="0">
                <a:latin typeface="Arial MT"/>
                <a:cs typeface="Arial MT"/>
              </a:rPr>
              <a:t>e</a:t>
            </a:r>
            <a:r>
              <a:rPr sz="2200" spc="-40" dirty="0">
                <a:latin typeface="Arial MT"/>
                <a:cs typeface="Arial MT"/>
              </a:rPr>
              <a:t>n</a:t>
            </a:r>
            <a:r>
              <a:rPr sz="2200" spc="-5" dirty="0">
                <a:latin typeface="Arial MT"/>
                <a:cs typeface="Arial MT"/>
              </a:rPr>
              <a:t>t</a:t>
            </a:r>
            <a:endParaRPr sz="2200">
              <a:latin typeface="Arial MT"/>
              <a:cs typeface="Arial M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66121" y="4128771"/>
            <a:ext cx="3821429" cy="1930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200"/>
              </a:lnSpc>
              <a:spcBef>
                <a:spcPts val="95"/>
              </a:spcBef>
            </a:pP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ph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1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w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t</a:t>
            </a:r>
            <a:r>
              <a:rPr sz="18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w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1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850" spc="-1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mo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  </a:t>
            </a:r>
            <a:r>
              <a:rPr sz="18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</a:t>
            </a:r>
            <a:r>
              <a:rPr sz="18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85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nt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spc="-1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8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8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114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</a:t>
            </a:r>
            <a:r>
              <a:rPr sz="18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ex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8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  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li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k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,</a:t>
            </a:r>
            <a:r>
              <a:rPr sz="1850" spc="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8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1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8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sz="1850" spc="-1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85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  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particle 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depends </a:t>
            </a:r>
            <a:r>
              <a:rPr sz="18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on 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 </a:t>
            </a:r>
            <a:r>
              <a:rPr sz="18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state </a:t>
            </a:r>
            <a:r>
              <a:rPr sz="18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of </a:t>
            </a:r>
            <a:r>
              <a:rPr sz="18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 </a:t>
            </a:r>
            <a:r>
              <a:rPr sz="18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others.</a:t>
            </a:r>
            <a:endParaRPr sz="185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486400" cy="8229600"/>
            <a:chOff x="0" y="0"/>
            <a:chExt cx="5486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86400" cy="82295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71272" y="2462783"/>
              <a:ext cx="4943856" cy="330403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4632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S</a:t>
            </a:r>
            <a:r>
              <a:rPr spc="-645" dirty="0"/>
              <a:t> </a:t>
            </a:r>
            <a:r>
              <a:rPr spc="-114" dirty="0"/>
              <a:t>u</a:t>
            </a:r>
            <a:r>
              <a:rPr spc="-210" dirty="0"/>
              <a:t>p</a:t>
            </a:r>
            <a:r>
              <a:rPr spc="40" dirty="0"/>
              <a:t>e</a:t>
            </a:r>
            <a:r>
              <a:rPr spc="-130" dirty="0"/>
              <a:t>r</a:t>
            </a:r>
            <a:r>
              <a:rPr spc="-210" dirty="0"/>
              <a:t>p</a:t>
            </a:r>
            <a:r>
              <a:rPr spc="-330" dirty="0"/>
              <a:t>o</a:t>
            </a:r>
            <a:r>
              <a:rPr spc="130" dirty="0"/>
              <a:t>s</a:t>
            </a:r>
            <a:r>
              <a:rPr spc="-100" dirty="0"/>
              <a:t>i</a:t>
            </a:r>
            <a:r>
              <a:rPr spc="-260" dirty="0"/>
              <a:t>t</a:t>
            </a:r>
            <a:r>
              <a:rPr spc="-100" dirty="0"/>
              <a:t>i</a:t>
            </a:r>
            <a:r>
              <a:rPr spc="-210" dirty="0"/>
              <a:t>o</a:t>
            </a:r>
            <a:r>
              <a:rPr spc="-5" dirty="0"/>
              <a:t>n</a:t>
            </a:r>
            <a:r>
              <a:rPr spc="-215" dirty="0"/>
              <a:t> </a:t>
            </a:r>
            <a:r>
              <a:rPr spc="75" dirty="0"/>
              <a:t>a</a:t>
            </a:r>
            <a:r>
              <a:rPr spc="-114" dirty="0"/>
              <a:t>n</a:t>
            </a:r>
            <a:r>
              <a:rPr spc="-5" dirty="0"/>
              <a:t>d</a:t>
            </a:r>
            <a:r>
              <a:rPr spc="-565" dirty="0"/>
              <a:t> </a:t>
            </a:r>
            <a:r>
              <a:rPr spc="229" dirty="0"/>
              <a:t>E</a:t>
            </a:r>
            <a:r>
              <a:rPr spc="-114" dirty="0"/>
              <a:t>n</a:t>
            </a:r>
            <a:r>
              <a:rPr spc="-260" dirty="0"/>
              <a:t>t</a:t>
            </a:r>
            <a:r>
              <a:rPr spc="75" dirty="0"/>
              <a:t>a</a:t>
            </a:r>
            <a:r>
              <a:rPr spc="-114" dirty="0"/>
              <a:t>n</a:t>
            </a:r>
            <a:r>
              <a:rPr spc="-215" dirty="0"/>
              <a:t>g</a:t>
            </a:r>
            <a:r>
              <a:rPr spc="-100" dirty="0"/>
              <a:t>l</a:t>
            </a:r>
            <a:r>
              <a:rPr spc="25" dirty="0"/>
              <a:t>e</a:t>
            </a:r>
            <a:r>
              <a:rPr spc="-200" dirty="0"/>
              <a:t>m</a:t>
            </a:r>
            <a:r>
              <a:rPr spc="25" dirty="0"/>
              <a:t>e</a:t>
            </a:r>
            <a:r>
              <a:rPr spc="-114" dirty="0"/>
              <a:t>n</a:t>
            </a:r>
            <a:r>
              <a:rPr spc="-5" dirty="0"/>
              <a:t>t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6326123" y="2010155"/>
            <a:ext cx="1222375" cy="5173980"/>
            <a:chOff x="6326123" y="2010155"/>
            <a:chExt cx="1222375" cy="5173980"/>
          </a:xfrm>
        </p:grpSpPr>
        <p:sp>
          <p:nvSpPr>
            <p:cNvPr id="7" name="object 7"/>
            <p:cNvSpPr/>
            <p:nvPr/>
          </p:nvSpPr>
          <p:spPr>
            <a:xfrm>
              <a:off x="6557772" y="2010155"/>
              <a:ext cx="990600" cy="5173980"/>
            </a:xfrm>
            <a:custGeom>
              <a:avLst/>
              <a:gdLst/>
              <a:ahLst/>
              <a:cxnLst/>
              <a:rect l="l" t="t" r="r" b="b"/>
              <a:pathLst>
                <a:path w="990600" h="5173980">
                  <a:moveTo>
                    <a:pt x="30480" y="6858"/>
                  </a:moveTo>
                  <a:lnTo>
                    <a:pt x="23622" y="0"/>
                  </a:lnTo>
                  <a:lnTo>
                    <a:pt x="6858" y="0"/>
                  </a:lnTo>
                  <a:lnTo>
                    <a:pt x="0" y="6858"/>
                  </a:lnTo>
                  <a:lnTo>
                    <a:pt x="0" y="15240"/>
                  </a:lnTo>
                  <a:lnTo>
                    <a:pt x="0" y="5167160"/>
                  </a:lnTo>
                  <a:lnTo>
                    <a:pt x="6858" y="5173980"/>
                  </a:lnTo>
                  <a:lnTo>
                    <a:pt x="23622" y="5173980"/>
                  </a:lnTo>
                  <a:lnTo>
                    <a:pt x="30480" y="5167160"/>
                  </a:lnTo>
                  <a:lnTo>
                    <a:pt x="30480" y="6858"/>
                  </a:lnTo>
                  <a:close/>
                </a:path>
                <a:path w="990600" h="5173980">
                  <a:moveTo>
                    <a:pt x="990600" y="480822"/>
                  </a:moveTo>
                  <a:lnTo>
                    <a:pt x="983742" y="473964"/>
                  </a:lnTo>
                  <a:lnTo>
                    <a:pt x="235458" y="473964"/>
                  </a:lnTo>
                  <a:lnTo>
                    <a:pt x="228600" y="480822"/>
                  </a:lnTo>
                  <a:lnTo>
                    <a:pt x="228600" y="489204"/>
                  </a:lnTo>
                  <a:lnTo>
                    <a:pt x="228600" y="497586"/>
                  </a:lnTo>
                  <a:lnTo>
                    <a:pt x="235458" y="504444"/>
                  </a:lnTo>
                  <a:lnTo>
                    <a:pt x="983742" y="504444"/>
                  </a:lnTo>
                  <a:lnTo>
                    <a:pt x="990600" y="497586"/>
                  </a:lnTo>
                  <a:lnTo>
                    <a:pt x="990600" y="480822"/>
                  </a:lnTo>
                  <a:close/>
                </a:path>
              </a:pathLst>
            </a:custGeom>
            <a:solidFill>
              <a:srgbClr val="D5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329933" y="2254757"/>
              <a:ext cx="487680" cy="489584"/>
            </a:xfrm>
            <a:custGeom>
              <a:avLst/>
              <a:gdLst/>
              <a:ahLst/>
              <a:cxnLst/>
              <a:rect l="l" t="t" r="r" b="b"/>
              <a:pathLst>
                <a:path w="487679" h="489585">
                  <a:moveTo>
                    <a:pt x="396620" y="0"/>
                  </a:moveTo>
                  <a:lnTo>
                    <a:pt x="91058" y="0"/>
                  </a:lnTo>
                  <a:lnTo>
                    <a:pt x="55614" y="7155"/>
                  </a:lnTo>
                  <a:lnTo>
                    <a:pt x="26670" y="26669"/>
                  </a:lnTo>
                  <a:lnTo>
                    <a:pt x="7155" y="55614"/>
                  </a:lnTo>
                  <a:lnTo>
                    <a:pt x="0" y="91058"/>
                  </a:lnTo>
                  <a:lnTo>
                    <a:pt x="0" y="398144"/>
                  </a:lnTo>
                  <a:lnTo>
                    <a:pt x="7155" y="433589"/>
                  </a:lnTo>
                  <a:lnTo>
                    <a:pt x="26669" y="462533"/>
                  </a:lnTo>
                  <a:lnTo>
                    <a:pt x="55614" y="482048"/>
                  </a:lnTo>
                  <a:lnTo>
                    <a:pt x="91058" y="489203"/>
                  </a:lnTo>
                  <a:lnTo>
                    <a:pt x="396620" y="489203"/>
                  </a:lnTo>
                  <a:lnTo>
                    <a:pt x="432065" y="482048"/>
                  </a:lnTo>
                  <a:lnTo>
                    <a:pt x="461010" y="462534"/>
                  </a:lnTo>
                  <a:lnTo>
                    <a:pt x="480524" y="433589"/>
                  </a:lnTo>
                  <a:lnTo>
                    <a:pt x="487680" y="398144"/>
                  </a:lnTo>
                  <a:lnTo>
                    <a:pt x="487680" y="91058"/>
                  </a:lnTo>
                  <a:lnTo>
                    <a:pt x="480524" y="55614"/>
                  </a:lnTo>
                  <a:lnTo>
                    <a:pt x="461010" y="26670"/>
                  </a:lnTo>
                  <a:lnTo>
                    <a:pt x="432065" y="7155"/>
                  </a:lnTo>
                  <a:lnTo>
                    <a:pt x="396620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329933" y="2254757"/>
              <a:ext cx="487680" cy="489584"/>
            </a:xfrm>
            <a:custGeom>
              <a:avLst/>
              <a:gdLst/>
              <a:ahLst/>
              <a:cxnLst/>
              <a:rect l="l" t="t" r="r" b="b"/>
              <a:pathLst>
                <a:path w="487679" h="489585">
                  <a:moveTo>
                    <a:pt x="0" y="91058"/>
                  </a:moveTo>
                  <a:lnTo>
                    <a:pt x="7155" y="55614"/>
                  </a:lnTo>
                  <a:lnTo>
                    <a:pt x="26670" y="26669"/>
                  </a:lnTo>
                  <a:lnTo>
                    <a:pt x="55614" y="7155"/>
                  </a:lnTo>
                  <a:lnTo>
                    <a:pt x="91058" y="0"/>
                  </a:lnTo>
                  <a:lnTo>
                    <a:pt x="396620" y="0"/>
                  </a:lnTo>
                  <a:lnTo>
                    <a:pt x="432065" y="7155"/>
                  </a:lnTo>
                  <a:lnTo>
                    <a:pt x="461010" y="26670"/>
                  </a:lnTo>
                  <a:lnTo>
                    <a:pt x="480524" y="55614"/>
                  </a:lnTo>
                  <a:lnTo>
                    <a:pt x="487680" y="91058"/>
                  </a:lnTo>
                  <a:lnTo>
                    <a:pt x="487680" y="398144"/>
                  </a:lnTo>
                  <a:lnTo>
                    <a:pt x="480524" y="433589"/>
                  </a:lnTo>
                  <a:lnTo>
                    <a:pt x="461010" y="462534"/>
                  </a:lnTo>
                  <a:lnTo>
                    <a:pt x="432065" y="482048"/>
                  </a:lnTo>
                  <a:lnTo>
                    <a:pt x="396620" y="489203"/>
                  </a:lnTo>
                  <a:lnTo>
                    <a:pt x="91058" y="489203"/>
                  </a:lnTo>
                  <a:lnTo>
                    <a:pt x="55614" y="482048"/>
                  </a:lnTo>
                  <a:lnTo>
                    <a:pt x="26669" y="462533"/>
                  </a:lnTo>
                  <a:lnTo>
                    <a:pt x="7155" y="433589"/>
                  </a:lnTo>
                  <a:lnTo>
                    <a:pt x="0" y="398144"/>
                  </a:lnTo>
                  <a:lnTo>
                    <a:pt x="0" y="91058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83222" y="2257171"/>
            <a:ext cx="1416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1</a:t>
            </a:r>
            <a:endParaRPr sz="2400">
              <a:latin typeface="Malgun Gothic Semilight"/>
              <a:cs typeface="Malgun Gothic Semi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756652" y="2198370"/>
            <a:ext cx="5887720" cy="1136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Superposition</a:t>
            </a:r>
            <a:endParaRPr sz="20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7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Quantum</a:t>
            </a:r>
            <a:r>
              <a:rPr sz="170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particles</a:t>
            </a:r>
            <a:r>
              <a:rPr sz="1700" spc="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can</a:t>
            </a:r>
            <a:r>
              <a:rPr sz="170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exist</a:t>
            </a:r>
            <a:r>
              <a:rPr sz="1700" spc="-1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in</a:t>
            </a:r>
            <a:r>
              <a:rPr sz="170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0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superposition</a:t>
            </a:r>
            <a:r>
              <a:rPr sz="170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of</a:t>
            </a:r>
            <a:r>
              <a:rPr sz="170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multiple</a:t>
            </a:r>
            <a:r>
              <a:rPr sz="17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states,</a:t>
            </a:r>
            <a:endParaRPr sz="17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660"/>
              </a:spcBef>
            </a:pPr>
            <a:r>
              <a:rPr sz="17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rather</a:t>
            </a:r>
            <a:r>
              <a:rPr sz="170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than</a:t>
            </a:r>
            <a:r>
              <a:rPr sz="170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being</a:t>
            </a:r>
            <a:r>
              <a:rPr sz="170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limited</a:t>
            </a:r>
            <a:r>
              <a:rPr sz="170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to</a:t>
            </a:r>
            <a:r>
              <a:rPr sz="1700" spc="-1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0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single</a:t>
            </a:r>
            <a:r>
              <a:rPr sz="170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definite</a:t>
            </a:r>
            <a:r>
              <a:rPr sz="17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state.</a:t>
            </a:r>
            <a:endParaRPr sz="1700">
              <a:latin typeface="Malgun Gothic Semilight"/>
              <a:cs typeface="Malgun Gothic Semiligh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326123" y="4049267"/>
            <a:ext cx="1222375" cy="497205"/>
            <a:chOff x="6326123" y="4049267"/>
            <a:chExt cx="1222375" cy="497205"/>
          </a:xfrm>
        </p:grpSpPr>
        <p:sp>
          <p:nvSpPr>
            <p:cNvPr id="13" name="object 13"/>
            <p:cNvSpPr/>
            <p:nvPr/>
          </p:nvSpPr>
          <p:spPr>
            <a:xfrm>
              <a:off x="6786371" y="4280915"/>
              <a:ext cx="762000" cy="30480"/>
            </a:xfrm>
            <a:custGeom>
              <a:avLst/>
              <a:gdLst/>
              <a:ahLst/>
              <a:cxnLst/>
              <a:rect l="l" t="t" r="r" b="b"/>
              <a:pathLst>
                <a:path w="762000" h="30479">
                  <a:moveTo>
                    <a:pt x="755142" y="0"/>
                  </a:moveTo>
                  <a:lnTo>
                    <a:pt x="6857" y="0"/>
                  </a:lnTo>
                  <a:lnTo>
                    <a:pt x="0" y="6858"/>
                  </a:lnTo>
                  <a:lnTo>
                    <a:pt x="0" y="15239"/>
                  </a:lnTo>
                  <a:lnTo>
                    <a:pt x="0" y="23622"/>
                  </a:lnTo>
                  <a:lnTo>
                    <a:pt x="6857" y="30480"/>
                  </a:lnTo>
                  <a:lnTo>
                    <a:pt x="755142" y="30480"/>
                  </a:lnTo>
                  <a:lnTo>
                    <a:pt x="762000" y="23622"/>
                  </a:lnTo>
                  <a:lnTo>
                    <a:pt x="762000" y="6858"/>
                  </a:lnTo>
                  <a:lnTo>
                    <a:pt x="755142" y="0"/>
                  </a:lnTo>
                  <a:close/>
                </a:path>
              </a:pathLst>
            </a:custGeom>
            <a:solidFill>
              <a:srgbClr val="D5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329933" y="4053077"/>
              <a:ext cx="487680" cy="489584"/>
            </a:xfrm>
            <a:custGeom>
              <a:avLst/>
              <a:gdLst/>
              <a:ahLst/>
              <a:cxnLst/>
              <a:rect l="l" t="t" r="r" b="b"/>
              <a:pathLst>
                <a:path w="487679" h="489585">
                  <a:moveTo>
                    <a:pt x="396620" y="0"/>
                  </a:moveTo>
                  <a:lnTo>
                    <a:pt x="91058" y="0"/>
                  </a:lnTo>
                  <a:lnTo>
                    <a:pt x="55614" y="7155"/>
                  </a:lnTo>
                  <a:lnTo>
                    <a:pt x="26670" y="26670"/>
                  </a:lnTo>
                  <a:lnTo>
                    <a:pt x="7155" y="55614"/>
                  </a:lnTo>
                  <a:lnTo>
                    <a:pt x="0" y="91059"/>
                  </a:lnTo>
                  <a:lnTo>
                    <a:pt x="0" y="398145"/>
                  </a:lnTo>
                  <a:lnTo>
                    <a:pt x="7155" y="433589"/>
                  </a:lnTo>
                  <a:lnTo>
                    <a:pt x="26669" y="462534"/>
                  </a:lnTo>
                  <a:lnTo>
                    <a:pt x="55614" y="482048"/>
                  </a:lnTo>
                  <a:lnTo>
                    <a:pt x="91058" y="489204"/>
                  </a:lnTo>
                  <a:lnTo>
                    <a:pt x="396620" y="489204"/>
                  </a:lnTo>
                  <a:lnTo>
                    <a:pt x="432065" y="482048"/>
                  </a:lnTo>
                  <a:lnTo>
                    <a:pt x="461010" y="462534"/>
                  </a:lnTo>
                  <a:lnTo>
                    <a:pt x="480524" y="433589"/>
                  </a:lnTo>
                  <a:lnTo>
                    <a:pt x="487680" y="398145"/>
                  </a:lnTo>
                  <a:lnTo>
                    <a:pt x="487680" y="91059"/>
                  </a:lnTo>
                  <a:lnTo>
                    <a:pt x="480524" y="55614"/>
                  </a:lnTo>
                  <a:lnTo>
                    <a:pt x="461010" y="26670"/>
                  </a:lnTo>
                  <a:lnTo>
                    <a:pt x="432065" y="7155"/>
                  </a:lnTo>
                  <a:lnTo>
                    <a:pt x="396620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329933" y="4053077"/>
              <a:ext cx="487680" cy="489584"/>
            </a:xfrm>
            <a:custGeom>
              <a:avLst/>
              <a:gdLst/>
              <a:ahLst/>
              <a:cxnLst/>
              <a:rect l="l" t="t" r="r" b="b"/>
              <a:pathLst>
                <a:path w="487679" h="489585">
                  <a:moveTo>
                    <a:pt x="0" y="91059"/>
                  </a:moveTo>
                  <a:lnTo>
                    <a:pt x="7155" y="55614"/>
                  </a:lnTo>
                  <a:lnTo>
                    <a:pt x="26670" y="26670"/>
                  </a:lnTo>
                  <a:lnTo>
                    <a:pt x="55614" y="7155"/>
                  </a:lnTo>
                  <a:lnTo>
                    <a:pt x="91058" y="0"/>
                  </a:lnTo>
                  <a:lnTo>
                    <a:pt x="396620" y="0"/>
                  </a:lnTo>
                  <a:lnTo>
                    <a:pt x="432065" y="7155"/>
                  </a:lnTo>
                  <a:lnTo>
                    <a:pt x="461010" y="26670"/>
                  </a:lnTo>
                  <a:lnTo>
                    <a:pt x="480524" y="55614"/>
                  </a:lnTo>
                  <a:lnTo>
                    <a:pt x="487680" y="91059"/>
                  </a:lnTo>
                  <a:lnTo>
                    <a:pt x="487680" y="398145"/>
                  </a:lnTo>
                  <a:lnTo>
                    <a:pt x="480524" y="433589"/>
                  </a:lnTo>
                  <a:lnTo>
                    <a:pt x="461010" y="462534"/>
                  </a:lnTo>
                  <a:lnTo>
                    <a:pt x="432065" y="482048"/>
                  </a:lnTo>
                  <a:lnTo>
                    <a:pt x="396620" y="489204"/>
                  </a:lnTo>
                  <a:lnTo>
                    <a:pt x="91058" y="489204"/>
                  </a:lnTo>
                  <a:lnTo>
                    <a:pt x="55614" y="482048"/>
                  </a:lnTo>
                  <a:lnTo>
                    <a:pt x="26669" y="462534"/>
                  </a:lnTo>
                  <a:lnTo>
                    <a:pt x="7155" y="433589"/>
                  </a:lnTo>
                  <a:lnTo>
                    <a:pt x="0" y="398145"/>
                  </a:lnTo>
                  <a:lnTo>
                    <a:pt x="0" y="91059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81698" y="4054855"/>
            <a:ext cx="18986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2</a:t>
            </a:r>
            <a:endParaRPr sz="2400">
              <a:latin typeface="Malgun Gothic Semilight"/>
              <a:cs typeface="Malgun Gothic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756652" y="3996054"/>
            <a:ext cx="6036945" cy="11366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Entanglement</a:t>
            </a:r>
            <a:endParaRPr sz="200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2400"/>
              </a:lnSpc>
              <a:spcBef>
                <a:spcPts val="940"/>
              </a:spcBef>
            </a:pPr>
            <a:r>
              <a:rPr sz="17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Entangled </a:t>
            </a:r>
            <a:r>
              <a:rPr sz="17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particles exhibit </a:t>
            </a:r>
            <a:r>
              <a:rPr sz="17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 </a:t>
            </a:r>
            <a:r>
              <a:rPr sz="17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strong, </a:t>
            </a:r>
            <a:r>
              <a:rPr sz="170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non-classical </a:t>
            </a:r>
            <a:r>
              <a:rPr sz="17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correlation, </a:t>
            </a:r>
            <a:r>
              <a:rPr sz="17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where</a:t>
            </a:r>
            <a:r>
              <a:rPr sz="1700" spc="-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</a:t>
            </a:r>
            <a:r>
              <a:rPr sz="17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state</a:t>
            </a:r>
            <a:r>
              <a:rPr sz="170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of</a:t>
            </a:r>
            <a:r>
              <a:rPr sz="170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one</a:t>
            </a:r>
            <a:r>
              <a:rPr sz="170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particle</a:t>
            </a:r>
            <a:r>
              <a:rPr sz="17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depends</a:t>
            </a:r>
            <a:r>
              <a:rPr sz="1700" spc="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on</a:t>
            </a:r>
            <a:r>
              <a:rPr sz="170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</a:t>
            </a:r>
            <a:r>
              <a:rPr sz="17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state</a:t>
            </a:r>
            <a:r>
              <a:rPr sz="170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of</a:t>
            </a:r>
            <a:r>
              <a:rPr sz="170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</a:t>
            </a:r>
            <a:r>
              <a:rPr sz="17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others.</a:t>
            </a:r>
            <a:endParaRPr sz="1700">
              <a:latin typeface="Malgun Gothic Semilight"/>
              <a:cs typeface="Malgun Gothic Semiligh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326123" y="5846064"/>
            <a:ext cx="1222375" cy="497205"/>
            <a:chOff x="6326123" y="5846064"/>
            <a:chExt cx="1222375" cy="497205"/>
          </a:xfrm>
        </p:grpSpPr>
        <p:sp>
          <p:nvSpPr>
            <p:cNvPr id="19" name="object 19"/>
            <p:cNvSpPr/>
            <p:nvPr/>
          </p:nvSpPr>
          <p:spPr>
            <a:xfrm>
              <a:off x="6786371" y="6077712"/>
              <a:ext cx="762000" cy="30480"/>
            </a:xfrm>
            <a:custGeom>
              <a:avLst/>
              <a:gdLst/>
              <a:ahLst/>
              <a:cxnLst/>
              <a:rect l="l" t="t" r="r" b="b"/>
              <a:pathLst>
                <a:path w="762000" h="30479">
                  <a:moveTo>
                    <a:pt x="755142" y="0"/>
                  </a:moveTo>
                  <a:lnTo>
                    <a:pt x="6857" y="0"/>
                  </a:lnTo>
                  <a:lnTo>
                    <a:pt x="0" y="6857"/>
                  </a:lnTo>
                  <a:lnTo>
                    <a:pt x="0" y="15239"/>
                  </a:lnTo>
                  <a:lnTo>
                    <a:pt x="0" y="23621"/>
                  </a:lnTo>
                  <a:lnTo>
                    <a:pt x="6857" y="30480"/>
                  </a:lnTo>
                  <a:lnTo>
                    <a:pt x="755142" y="30480"/>
                  </a:lnTo>
                  <a:lnTo>
                    <a:pt x="762000" y="23621"/>
                  </a:lnTo>
                  <a:lnTo>
                    <a:pt x="762000" y="6857"/>
                  </a:lnTo>
                  <a:lnTo>
                    <a:pt x="755142" y="0"/>
                  </a:lnTo>
                  <a:close/>
                </a:path>
              </a:pathLst>
            </a:custGeom>
            <a:solidFill>
              <a:srgbClr val="D5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329933" y="5849874"/>
              <a:ext cx="487680" cy="489584"/>
            </a:xfrm>
            <a:custGeom>
              <a:avLst/>
              <a:gdLst/>
              <a:ahLst/>
              <a:cxnLst/>
              <a:rect l="l" t="t" r="r" b="b"/>
              <a:pathLst>
                <a:path w="487679" h="489585">
                  <a:moveTo>
                    <a:pt x="396620" y="0"/>
                  </a:moveTo>
                  <a:lnTo>
                    <a:pt x="91058" y="0"/>
                  </a:lnTo>
                  <a:lnTo>
                    <a:pt x="55614" y="7155"/>
                  </a:lnTo>
                  <a:lnTo>
                    <a:pt x="26670" y="26669"/>
                  </a:lnTo>
                  <a:lnTo>
                    <a:pt x="7155" y="55614"/>
                  </a:lnTo>
                  <a:lnTo>
                    <a:pt x="0" y="91058"/>
                  </a:lnTo>
                  <a:lnTo>
                    <a:pt x="0" y="398144"/>
                  </a:lnTo>
                  <a:lnTo>
                    <a:pt x="7155" y="433589"/>
                  </a:lnTo>
                  <a:lnTo>
                    <a:pt x="26669" y="462533"/>
                  </a:lnTo>
                  <a:lnTo>
                    <a:pt x="55614" y="482048"/>
                  </a:lnTo>
                  <a:lnTo>
                    <a:pt x="91058" y="489203"/>
                  </a:lnTo>
                  <a:lnTo>
                    <a:pt x="396620" y="489203"/>
                  </a:lnTo>
                  <a:lnTo>
                    <a:pt x="432065" y="482048"/>
                  </a:lnTo>
                  <a:lnTo>
                    <a:pt x="461010" y="462534"/>
                  </a:lnTo>
                  <a:lnTo>
                    <a:pt x="480524" y="433589"/>
                  </a:lnTo>
                  <a:lnTo>
                    <a:pt x="487680" y="398144"/>
                  </a:lnTo>
                  <a:lnTo>
                    <a:pt x="487680" y="91058"/>
                  </a:lnTo>
                  <a:lnTo>
                    <a:pt x="480524" y="55614"/>
                  </a:lnTo>
                  <a:lnTo>
                    <a:pt x="461010" y="26669"/>
                  </a:lnTo>
                  <a:lnTo>
                    <a:pt x="432065" y="7155"/>
                  </a:lnTo>
                  <a:lnTo>
                    <a:pt x="396620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329933" y="5849874"/>
              <a:ext cx="487680" cy="489584"/>
            </a:xfrm>
            <a:custGeom>
              <a:avLst/>
              <a:gdLst/>
              <a:ahLst/>
              <a:cxnLst/>
              <a:rect l="l" t="t" r="r" b="b"/>
              <a:pathLst>
                <a:path w="487679" h="489585">
                  <a:moveTo>
                    <a:pt x="0" y="91058"/>
                  </a:moveTo>
                  <a:lnTo>
                    <a:pt x="7155" y="55614"/>
                  </a:lnTo>
                  <a:lnTo>
                    <a:pt x="26670" y="26669"/>
                  </a:lnTo>
                  <a:lnTo>
                    <a:pt x="55614" y="7155"/>
                  </a:lnTo>
                  <a:lnTo>
                    <a:pt x="91058" y="0"/>
                  </a:lnTo>
                  <a:lnTo>
                    <a:pt x="396620" y="0"/>
                  </a:lnTo>
                  <a:lnTo>
                    <a:pt x="432065" y="7155"/>
                  </a:lnTo>
                  <a:lnTo>
                    <a:pt x="461010" y="26669"/>
                  </a:lnTo>
                  <a:lnTo>
                    <a:pt x="480524" y="55614"/>
                  </a:lnTo>
                  <a:lnTo>
                    <a:pt x="487680" y="91058"/>
                  </a:lnTo>
                  <a:lnTo>
                    <a:pt x="487680" y="398144"/>
                  </a:lnTo>
                  <a:lnTo>
                    <a:pt x="480524" y="433589"/>
                  </a:lnTo>
                  <a:lnTo>
                    <a:pt x="461010" y="462534"/>
                  </a:lnTo>
                  <a:lnTo>
                    <a:pt x="432065" y="482048"/>
                  </a:lnTo>
                  <a:lnTo>
                    <a:pt x="396620" y="489203"/>
                  </a:lnTo>
                  <a:lnTo>
                    <a:pt x="91058" y="489203"/>
                  </a:lnTo>
                  <a:lnTo>
                    <a:pt x="55614" y="482048"/>
                  </a:lnTo>
                  <a:lnTo>
                    <a:pt x="26669" y="462533"/>
                  </a:lnTo>
                  <a:lnTo>
                    <a:pt x="7155" y="433589"/>
                  </a:lnTo>
                  <a:lnTo>
                    <a:pt x="0" y="398144"/>
                  </a:lnTo>
                  <a:lnTo>
                    <a:pt x="0" y="91058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81698" y="5851982"/>
            <a:ext cx="18986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3</a:t>
            </a:r>
            <a:endParaRPr sz="2400">
              <a:latin typeface="Malgun Gothic Semilight"/>
              <a:cs typeface="Malgun Gothic Semi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756652" y="5793740"/>
            <a:ext cx="5896610" cy="1136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Measurement</a:t>
            </a:r>
            <a:endParaRPr sz="20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17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Observing</a:t>
            </a:r>
            <a:r>
              <a:rPr sz="170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or</a:t>
            </a:r>
            <a:r>
              <a:rPr sz="1700" spc="-1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measuring</a:t>
            </a:r>
            <a:r>
              <a:rPr sz="170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0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quantum</a:t>
            </a:r>
            <a:r>
              <a:rPr sz="170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system</a:t>
            </a:r>
            <a:r>
              <a:rPr sz="170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causes</a:t>
            </a:r>
            <a:r>
              <a:rPr sz="1700" spc="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it</a:t>
            </a:r>
            <a:r>
              <a:rPr sz="1700" spc="-1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to</a:t>
            </a:r>
            <a:r>
              <a:rPr sz="170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collapse</a:t>
            </a:r>
            <a:endParaRPr sz="17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665"/>
              </a:spcBef>
            </a:pPr>
            <a:r>
              <a:rPr sz="170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into</a:t>
            </a:r>
            <a:r>
              <a:rPr sz="1700" spc="-1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0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single, </a:t>
            </a:r>
            <a:r>
              <a:rPr sz="170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definite</a:t>
            </a:r>
            <a:r>
              <a:rPr sz="17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state,</a:t>
            </a:r>
            <a:r>
              <a:rPr sz="1700" spc="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destroying</a:t>
            </a:r>
            <a:r>
              <a:rPr sz="1700" spc="-1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</a:t>
            </a:r>
            <a:r>
              <a:rPr sz="17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superposition.</a:t>
            </a:r>
            <a:endParaRPr sz="170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25195" y="2247138"/>
            <a:ext cx="4958080" cy="6965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-95" dirty="0"/>
              <a:t>Q</a:t>
            </a:r>
            <a:r>
              <a:rPr sz="4400" spc="-85" dirty="0"/>
              <a:t>u</a:t>
            </a:r>
            <a:r>
              <a:rPr sz="4400" spc="-80" dirty="0"/>
              <a:t>b</a:t>
            </a:r>
            <a:r>
              <a:rPr sz="4400" spc="-200" dirty="0"/>
              <a:t>i</a:t>
            </a:r>
            <a:r>
              <a:rPr sz="4400" dirty="0"/>
              <a:t>t</a:t>
            </a:r>
            <a:r>
              <a:rPr sz="4400" spc="-315" dirty="0"/>
              <a:t> </a:t>
            </a:r>
            <a:r>
              <a:rPr sz="4400" spc="-220" dirty="0"/>
              <a:t>v</a:t>
            </a:r>
            <a:r>
              <a:rPr sz="4400" spc="170" dirty="0"/>
              <a:t>s</a:t>
            </a:r>
            <a:r>
              <a:rPr sz="4400" dirty="0"/>
              <a:t>.</a:t>
            </a:r>
            <a:r>
              <a:rPr sz="4400" spc="-229" dirty="0"/>
              <a:t> </a:t>
            </a:r>
            <a:r>
              <a:rPr sz="4400" spc="204" dirty="0"/>
              <a:t>C</a:t>
            </a:r>
            <a:r>
              <a:rPr sz="4400" spc="-80" dirty="0"/>
              <a:t>l</a:t>
            </a:r>
            <a:r>
              <a:rPr sz="4400" spc="-145" dirty="0"/>
              <a:t>a</a:t>
            </a:r>
            <a:r>
              <a:rPr sz="4400" spc="65" dirty="0"/>
              <a:t>ss</a:t>
            </a:r>
            <a:r>
              <a:rPr sz="4400" spc="-185" dirty="0"/>
              <a:t>i</a:t>
            </a:r>
            <a:r>
              <a:rPr sz="4400" dirty="0"/>
              <a:t>cal</a:t>
            </a:r>
            <a:r>
              <a:rPr sz="4400" spc="-135" dirty="0"/>
              <a:t> </a:t>
            </a:r>
            <a:r>
              <a:rPr sz="4400" spc="-90" dirty="0"/>
              <a:t>B</a:t>
            </a:r>
            <a:r>
              <a:rPr sz="4400" spc="-185" dirty="0"/>
              <a:t>i</a:t>
            </a:r>
            <a:r>
              <a:rPr sz="4400" dirty="0"/>
              <a:t>t</a:t>
            </a:r>
            <a:endParaRPr sz="4400"/>
          </a:p>
        </p:txBody>
      </p:sp>
      <p:sp>
        <p:nvSpPr>
          <p:cNvPr id="3" name="object 3"/>
          <p:cNvSpPr txBox="1"/>
          <p:nvPr/>
        </p:nvSpPr>
        <p:spPr>
          <a:xfrm>
            <a:off x="825195" y="3572383"/>
            <a:ext cx="140335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130" dirty="0">
                <a:latin typeface="Malgun Gothic Semilight"/>
                <a:cs typeface="Malgun Gothic Semilight"/>
              </a:rPr>
              <a:t>C</a:t>
            </a:r>
            <a:r>
              <a:rPr sz="2200" spc="-45" dirty="0">
                <a:latin typeface="Malgun Gothic Semilight"/>
                <a:cs typeface="Malgun Gothic Semilight"/>
              </a:rPr>
              <a:t>l</a:t>
            </a:r>
            <a:r>
              <a:rPr sz="2200" spc="-75" dirty="0">
                <a:latin typeface="Malgun Gothic Semilight"/>
                <a:cs typeface="Malgun Gothic Semilight"/>
              </a:rPr>
              <a:t>a</a:t>
            </a:r>
            <a:r>
              <a:rPr sz="2200" spc="35" dirty="0">
                <a:latin typeface="Malgun Gothic Semilight"/>
                <a:cs typeface="Malgun Gothic Semilight"/>
              </a:rPr>
              <a:t>ss</a:t>
            </a:r>
            <a:r>
              <a:rPr sz="2200" spc="-55" dirty="0">
                <a:latin typeface="Malgun Gothic Semilight"/>
                <a:cs typeface="Malgun Gothic Semilight"/>
              </a:rPr>
              <a:t>i</a:t>
            </a:r>
            <a:r>
              <a:rPr sz="2200" spc="-50" dirty="0">
                <a:latin typeface="Malgun Gothic Semilight"/>
                <a:cs typeface="Malgun Gothic Semilight"/>
              </a:rPr>
              <a:t>ca</a:t>
            </a:r>
            <a:r>
              <a:rPr sz="2200" spc="-5" dirty="0">
                <a:latin typeface="Malgun Gothic Semilight"/>
                <a:cs typeface="Malgun Gothic Semilight"/>
              </a:rPr>
              <a:t>l</a:t>
            </a:r>
            <a:r>
              <a:rPr sz="2200" spc="-155" dirty="0">
                <a:latin typeface="Malgun Gothic Semilight"/>
                <a:cs typeface="Malgun Gothic Semilight"/>
              </a:rPr>
              <a:t> </a:t>
            </a:r>
            <a:r>
              <a:rPr sz="2200" spc="95" dirty="0">
                <a:latin typeface="Malgun Gothic Semilight"/>
                <a:cs typeface="Malgun Gothic Semilight"/>
              </a:rPr>
              <a:t>B</a:t>
            </a:r>
            <a:r>
              <a:rPr sz="2200" spc="-105" dirty="0">
                <a:latin typeface="Malgun Gothic Semilight"/>
                <a:cs typeface="Malgun Gothic Semilight"/>
              </a:rPr>
              <a:t>i</a:t>
            </a:r>
            <a:r>
              <a:rPr sz="2200" spc="-5" dirty="0">
                <a:latin typeface="Malgun Gothic Semilight"/>
                <a:cs typeface="Malgun Gothic Semilight"/>
              </a:rPr>
              <a:t>t</a:t>
            </a:r>
            <a:endParaRPr sz="2200">
              <a:latin typeface="Malgun Gothic Semilight"/>
              <a:cs typeface="Malgun Gothic Semilight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5195" y="4128771"/>
            <a:ext cx="3906520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200"/>
              </a:lnSpc>
              <a:spcBef>
                <a:spcPts val="95"/>
              </a:spcBef>
            </a:pP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y</a:t>
            </a:r>
            <a:r>
              <a:rPr sz="1850" spc="-1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140" dirty="0">
                <a:solidFill>
                  <a:srgbClr val="272424"/>
                </a:solidFill>
                <a:latin typeface="Arial MT"/>
                <a:cs typeface="Arial MT"/>
              </a:rPr>
              <a:t>x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2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a 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d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f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7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te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2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13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of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0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or</a:t>
            </a:r>
            <a:r>
              <a:rPr sz="18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25" dirty="0">
                <a:solidFill>
                  <a:srgbClr val="272424"/>
                </a:solidFill>
                <a:latin typeface="Arial MT"/>
                <a:cs typeface="Arial MT"/>
              </a:rPr>
              <a:t>1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,</a:t>
            </a:r>
            <a:r>
              <a:rPr sz="1850" spc="-2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7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7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850" spc="-9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 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850" spc="-11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 un</a:t>
            </a:r>
            <a:r>
              <a:rPr sz="1850" spc="-7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f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f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6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13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l 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computing.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45684" y="3572383"/>
            <a:ext cx="237617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60" dirty="0">
                <a:latin typeface="Malgun Gothic Semilight"/>
                <a:cs typeface="Malgun Gothic Semilight"/>
              </a:rPr>
              <a:t>Q</a:t>
            </a:r>
            <a:r>
              <a:rPr sz="2200" spc="-50" dirty="0">
                <a:latin typeface="Malgun Gothic Semilight"/>
                <a:cs typeface="Malgun Gothic Semilight"/>
              </a:rPr>
              <a:t>u</a:t>
            </a:r>
            <a:r>
              <a:rPr sz="2200" spc="-10" dirty="0">
                <a:latin typeface="Malgun Gothic Semilight"/>
                <a:cs typeface="Malgun Gothic Semilight"/>
              </a:rPr>
              <a:t>a</a:t>
            </a:r>
            <a:r>
              <a:rPr sz="2200" spc="-45" dirty="0">
                <a:latin typeface="Malgun Gothic Semilight"/>
                <a:cs typeface="Malgun Gothic Semilight"/>
              </a:rPr>
              <a:t>n</a:t>
            </a:r>
            <a:r>
              <a:rPr sz="2200" spc="-50" dirty="0">
                <a:latin typeface="Malgun Gothic Semilight"/>
                <a:cs typeface="Malgun Gothic Semilight"/>
              </a:rPr>
              <a:t>t</a:t>
            </a:r>
            <a:r>
              <a:rPr sz="2200" spc="-75" dirty="0">
                <a:latin typeface="Malgun Gothic Semilight"/>
                <a:cs typeface="Malgun Gothic Semilight"/>
              </a:rPr>
              <a:t>u</a:t>
            </a:r>
            <a:r>
              <a:rPr sz="2200" spc="-5" dirty="0">
                <a:latin typeface="Malgun Gothic Semilight"/>
                <a:cs typeface="Malgun Gothic Semilight"/>
              </a:rPr>
              <a:t>m</a:t>
            </a:r>
            <a:r>
              <a:rPr sz="2200" spc="-240" dirty="0">
                <a:latin typeface="Malgun Gothic Semilight"/>
                <a:cs typeface="Malgun Gothic Semilight"/>
              </a:rPr>
              <a:t> </a:t>
            </a:r>
            <a:r>
              <a:rPr sz="2200" spc="50" dirty="0">
                <a:latin typeface="Malgun Gothic Semilight"/>
                <a:cs typeface="Malgun Gothic Semilight"/>
              </a:rPr>
              <a:t>B</a:t>
            </a:r>
            <a:r>
              <a:rPr sz="2200" spc="-90" dirty="0">
                <a:latin typeface="Malgun Gothic Semilight"/>
                <a:cs typeface="Malgun Gothic Semilight"/>
              </a:rPr>
              <a:t>i</a:t>
            </a:r>
            <a:r>
              <a:rPr sz="2200" spc="-5" dirty="0">
                <a:latin typeface="Malgun Gothic Semilight"/>
                <a:cs typeface="Malgun Gothic Semilight"/>
              </a:rPr>
              <a:t>t</a:t>
            </a:r>
            <a:r>
              <a:rPr sz="2200" spc="-185" dirty="0">
                <a:latin typeface="Malgun Gothic Semilight"/>
                <a:cs typeface="Malgun Gothic Semilight"/>
              </a:rPr>
              <a:t> </a:t>
            </a:r>
            <a:r>
              <a:rPr sz="2200" spc="-60" dirty="0">
                <a:latin typeface="Malgun Gothic Semilight"/>
                <a:cs typeface="Malgun Gothic Semilight"/>
              </a:rPr>
              <a:t>(Qu</a:t>
            </a:r>
            <a:r>
              <a:rPr sz="2200" spc="-55" dirty="0">
                <a:latin typeface="Malgun Gothic Semilight"/>
                <a:cs typeface="Malgun Gothic Semilight"/>
              </a:rPr>
              <a:t>b</a:t>
            </a:r>
            <a:r>
              <a:rPr sz="2200" spc="-70" dirty="0">
                <a:latin typeface="Malgun Gothic Semilight"/>
                <a:cs typeface="Malgun Gothic Semilight"/>
              </a:rPr>
              <a:t>i</a:t>
            </a:r>
            <a:r>
              <a:rPr sz="2200" spc="-65" dirty="0">
                <a:latin typeface="Malgun Gothic Semilight"/>
                <a:cs typeface="Malgun Gothic Semilight"/>
              </a:rPr>
              <a:t>t</a:t>
            </a:r>
            <a:r>
              <a:rPr sz="2200" spc="-5" dirty="0">
                <a:latin typeface="Malgun Gothic Semilight"/>
                <a:cs typeface="Malgun Gothic Semilight"/>
              </a:rPr>
              <a:t>)</a:t>
            </a:r>
            <a:endParaRPr sz="2200">
              <a:latin typeface="Malgun Gothic Semilight"/>
              <a:cs typeface="Malgun Gothic Semilight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45684" y="4128771"/>
            <a:ext cx="3905250" cy="1168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200"/>
              </a:lnSpc>
              <a:spcBef>
                <a:spcPts val="95"/>
              </a:spcBef>
            </a:pP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qub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140" dirty="0">
                <a:solidFill>
                  <a:srgbClr val="272424"/>
                </a:solidFill>
                <a:latin typeface="Arial MT"/>
                <a:cs typeface="Arial MT"/>
              </a:rPr>
              <a:t>x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2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3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14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f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0 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d</a:t>
            </a:r>
            <a:r>
              <a:rPr sz="1850" spc="-2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1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,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2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ll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60" dirty="0">
                <a:solidFill>
                  <a:srgbClr val="272424"/>
                </a:solidFill>
                <a:latin typeface="Arial MT"/>
                <a:cs typeface="Arial MT"/>
              </a:rPr>
              <a:t>w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850" spc="-9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7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es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2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mo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 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information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than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classical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25" dirty="0">
                <a:solidFill>
                  <a:srgbClr val="272424"/>
                </a:solidFill>
                <a:latin typeface="Arial MT"/>
                <a:cs typeface="Arial MT"/>
              </a:rPr>
              <a:t>bit.</a:t>
            </a:r>
            <a:endParaRPr sz="1850">
              <a:latin typeface="Arial MT"/>
              <a:cs typeface="Arial MT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66121" y="3572383"/>
            <a:ext cx="244919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spc="-55" dirty="0">
                <a:latin typeface="Malgun Gothic Semilight"/>
                <a:cs typeface="Malgun Gothic Semilight"/>
              </a:rPr>
              <a:t>Exponential</a:t>
            </a:r>
            <a:r>
              <a:rPr sz="2200" spc="-100" dirty="0">
                <a:latin typeface="Malgun Gothic Semilight"/>
                <a:cs typeface="Malgun Gothic Semilight"/>
              </a:rPr>
              <a:t> </a:t>
            </a:r>
            <a:r>
              <a:rPr sz="2200" spc="-60" dirty="0">
                <a:latin typeface="Malgun Gothic Semilight"/>
                <a:cs typeface="Malgun Gothic Semilight"/>
              </a:rPr>
              <a:t>Potential</a:t>
            </a:r>
            <a:endParaRPr sz="2200">
              <a:latin typeface="Malgun Gothic Semilight"/>
              <a:cs typeface="Malgun Gothic Semilight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866121" y="4128771"/>
            <a:ext cx="3936365" cy="1549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5200"/>
              </a:lnSpc>
              <a:spcBef>
                <a:spcPts val="95"/>
              </a:spcBef>
            </a:pP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W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qub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,</a:t>
            </a:r>
            <a:r>
              <a:rPr sz="1850" spc="-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9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q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8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3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7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75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  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es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245" dirty="0">
                <a:solidFill>
                  <a:srgbClr val="272424"/>
                </a:solidFill>
                <a:latin typeface="Arial MT"/>
                <a:cs typeface="Arial MT"/>
              </a:rPr>
              <a:t>2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^</a:t>
            </a:r>
            <a:r>
              <a:rPr sz="1850" spc="-33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114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po</a:t>
            </a:r>
            <a:r>
              <a:rPr sz="1850" spc="-13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2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2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s  </a:t>
            </a:r>
            <a:r>
              <a:rPr sz="1850" spc="-10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8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850" spc="-13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y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,</a:t>
            </a:r>
            <a:r>
              <a:rPr sz="18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850" spc="-40" dirty="0">
                <a:solidFill>
                  <a:srgbClr val="272424"/>
                </a:solidFill>
                <a:latin typeface="Arial MT"/>
                <a:cs typeface="Arial MT"/>
              </a:rPr>
              <a:t>ff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8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6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850" spc="-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140" dirty="0">
                <a:solidFill>
                  <a:srgbClr val="272424"/>
                </a:solidFill>
                <a:latin typeface="Arial MT"/>
                <a:cs typeface="Arial MT"/>
              </a:rPr>
              <a:t>x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po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850" spc="-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850" spc="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850" spc="-12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850" spc="-5" dirty="0">
                <a:solidFill>
                  <a:srgbClr val="272424"/>
                </a:solidFill>
                <a:latin typeface="Arial MT"/>
                <a:cs typeface="Arial MT"/>
              </a:rPr>
              <a:t>l  </a:t>
            </a:r>
            <a:r>
              <a:rPr sz="1850" spc="-45" dirty="0">
                <a:solidFill>
                  <a:srgbClr val="272424"/>
                </a:solidFill>
                <a:latin typeface="Arial MT"/>
                <a:cs typeface="Arial MT"/>
              </a:rPr>
              <a:t>performance</a:t>
            </a:r>
            <a:r>
              <a:rPr sz="1850" spc="-3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850" spc="-55" dirty="0">
                <a:solidFill>
                  <a:srgbClr val="272424"/>
                </a:solidFill>
                <a:latin typeface="Arial MT"/>
                <a:cs typeface="Arial MT"/>
              </a:rPr>
              <a:t>advantages.</a:t>
            </a:r>
            <a:endParaRPr sz="18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5486400" cy="8229600"/>
            <a:chOff x="0" y="0"/>
            <a:chExt cx="5486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5486400" cy="82295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81940" y="2473451"/>
              <a:ext cx="4922520" cy="328269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62496" y="574370"/>
            <a:ext cx="6698615" cy="13188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200"/>
              </a:lnSpc>
            </a:pPr>
            <a:r>
              <a:rPr sz="4150" spc="-90" dirty="0">
                <a:latin typeface="Arial MT"/>
                <a:cs typeface="Arial MT"/>
              </a:rPr>
              <a:t>Q</a:t>
            </a:r>
            <a:r>
              <a:rPr sz="4150" spc="-95" dirty="0">
                <a:latin typeface="Arial MT"/>
                <a:cs typeface="Arial MT"/>
              </a:rPr>
              <a:t>uan</a:t>
            </a:r>
            <a:r>
              <a:rPr sz="4150" spc="-90" dirty="0">
                <a:latin typeface="Arial MT"/>
                <a:cs typeface="Arial MT"/>
              </a:rPr>
              <a:t>t</a:t>
            </a:r>
            <a:r>
              <a:rPr sz="4150" spc="-95" dirty="0">
                <a:latin typeface="Arial MT"/>
                <a:cs typeface="Arial MT"/>
              </a:rPr>
              <a:t>u</a:t>
            </a:r>
            <a:r>
              <a:rPr sz="4150" dirty="0">
                <a:latin typeface="Arial MT"/>
                <a:cs typeface="Arial MT"/>
              </a:rPr>
              <a:t>m</a:t>
            </a:r>
            <a:r>
              <a:rPr sz="4150" spc="-165" dirty="0">
                <a:latin typeface="Arial MT"/>
                <a:cs typeface="Arial MT"/>
              </a:rPr>
              <a:t> </a:t>
            </a:r>
            <a:r>
              <a:rPr sz="4150" spc="-85" dirty="0">
                <a:latin typeface="Arial MT"/>
                <a:cs typeface="Arial MT"/>
              </a:rPr>
              <a:t>Al</a:t>
            </a:r>
            <a:r>
              <a:rPr sz="4150" spc="-95" dirty="0">
                <a:latin typeface="Arial MT"/>
                <a:cs typeface="Arial MT"/>
              </a:rPr>
              <a:t>go</a:t>
            </a:r>
            <a:r>
              <a:rPr sz="4150" spc="-90" dirty="0">
                <a:latin typeface="Arial MT"/>
                <a:cs typeface="Arial MT"/>
              </a:rPr>
              <a:t>r</a:t>
            </a:r>
            <a:r>
              <a:rPr sz="4150" spc="-85" dirty="0">
                <a:latin typeface="Arial MT"/>
                <a:cs typeface="Arial MT"/>
              </a:rPr>
              <a:t>i</a:t>
            </a:r>
            <a:r>
              <a:rPr sz="4150" spc="-90" dirty="0">
                <a:latin typeface="Arial MT"/>
                <a:cs typeface="Arial MT"/>
              </a:rPr>
              <a:t>t</a:t>
            </a:r>
            <a:r>
              <a:rPr sz="4150" spc="-95" dirty="0">
                <a:latin typeface="Arial MT"/>
                <a:cs typeface="Arial MT"/>
              </a:rPr>
              <a:t>h</a:t>
            </a:r>
            <a:r>
              <a:rPr sz="4150" spc="-225" dirty="0">
                <a:latin typeface="Arial MT"/>
                <a:cs typeface="Arial MT"/>
              </a:rPr>
              <a:t>m</a:t>
            </a:r>
            <a:r>
              <a:rPr sz="4150" dirty="0">
                <a:latin typeface="Arial MT"/>
                <a:cs typeface="Arial MT"/>
              </a:rPr>
              <a:t>s</a:t>
            </a:r>
            <a:r>
              <a:rPr sz="4150" spc="-355" dirty="0">
                <a:latin typeface="Arial MT"/>
                <a:cs typeface="Arial MT"/>
              </a:rPr>
              <a:t> </a:t>
            </a:r>
            <a:r>
              <a:rPr sz="4150" spc="-95" dirty="0">
                <a:latin typeface="Arial MT"/>
                <a:cs typeface="Arial MT"/>
              </a:rPr>
              <a:t>an</a:t>
            </a:r>
            <a:r>
              <a:rPr sz="4150" dirty="0">
                <a:latin typeface="Arial MT"/>
                <a:cs typeface="Arial MT"/>
              </a:rPr>
              <a:t>d</a:t>
            </a:r>
            <a:r>
              <a:rPr sz="4150" spc="-140" dirty="0">
                <a:latin typeface="Arial MT"/>
                <a:cs typeface="Arial MT"/>
              </a:rPr>
              <a:t> </a:t>
            </a:r>
            <a:r>
              <a:rPr sz="4150" spc="-90" dirty="0">
                <a:latin typeface="Arial MT"/>
                <a:cs typeface="Arial MT"/>
              </a:rPr>
              <a:t>t</a:t>
            </a:r>
            <a:r>
              <a:rPr sz="4150" spc="-95" dirty="0">
                <a:latin typeface="Arial MT"/>
                <a:cs typeface="Arial MT"/>
              </a:rPr>
              <a:t>he</a:t>
            </a:r>
            <a:r>
              <a:rPr sz="4150" spc="-75" dirty="0">
                <a:latin typeface="Arial MT"/>
                <a:cs typeface="Arial MT"/>
              </a:rPr>
              <a:t>i</a:t>
            </a:r>
            <a:r>
              <a:rPr sz="4150" dirty="0">
                <a:latin typeface="Arial MT"/>
                <a:cs typeface="Arial MT"/>
              </a:rPr>
              <a:t>r  </a:t>
            </a:r>
            <a:r>
              <a:rPr sz="4150" spc="-100" dirty="0">
                <a:latin typeface="Arial MT"/>
                <a:cs typeface="Arial MT"/>
              </a:rPr>
              <a:t>Advantages</a:t>
            </a:r>
            <a:endParaRPr sz="415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271259" y="2278379"/>
            <a:ext cx="3679190" cy="2380615"/>
            <a:chOff x="6271259" y="2278379"/>
            <a:chExt cx="3679190" cy="2380615"/>
          </a:xfrm>
        </p:grpSpPr>
        <p:sp>
          <p:nvSpPr>
            <p:cNvPr id="7" name="object 7"/>
            <p:cNvSpPr/>
            <p:nvPr/>
          </p:nvSpPr>
          <p:spPr>
            <a:xfrm>
              <a:off x="6275069" y="2282189"/>
              <a:ext cx="3671570" cy="2372995"/>
            </a:xfrm>
            <a:custGeom>
              <a:avLst/>
              <a:gdLst/>
              <a:ahLst/>
              <a:cxnLst/>
              <a:rect l="l" t="t" r="r" b="b"/>
              <a:pathLst>
                <a:path w="3671570" h="2372995">
                  <a:moveTo>
                    <a:pt x="3576701" y="0"/>
                  </a:moveTo>
                  <a:lnTo>
                    <a:pt x="94614" y="0"/>
                  </a:lnTo>
                  <a:lnTo>
                    <a:pt x="57810" y="7443"/>
                  </a:lnTo>
                  <a:lnTo>
                    <a:pt x="27733" y="27733"/>
                  </a:lnTo>
                  <a:lnTo>
                    <a:pt x="7443" y="57810"/>
                  </a:lnTo>
                  <a:lnTo>
                    <a:pt x="0" y="94614"/>
                  </a:lnTo>
                  <a:lnTo>
                    <a:pt x="0" y="2278253"/>
                  </a:lnTo>
                  <a:lnTo>
                    <a:pt x="7443" y="2315057"/>
                  </a:lnTo>
                  <a:lnTo>
                    <a:pt x="27733" y="2345134"/>
                  </a:lnTo>
                  <a:lnTo>
                    <a:pt x="57810" y="2365424"/>
                  </a:lnTo>
                  <a:lnTo>
                    <a:pt x="94614" y="2372868"/>
                  </a:lnTo>
                  <a:lnTo>
                    <a:pt x="3576701" y="2372868"/>
                  </a:lnTo>
                  <a:lnTo>
                    <a:pt x="3613505" y="2365424"/>
                  </a:lnTo>
                  <a:lnTo>
                    <a:pt x="3643582" y="2345134"/>
                  </a:lnTo>
                  <a:lnTo>
                    <a:pt x="3663872" y="2315057"/>
                  </a:lnTo>
                  <a:lnTo>
                    <a:pt x="3671315" y="2278253"/>
                  </a:lnTo>
                  <a:lnTo>
                    <a:pt x="3671315" y="94614"/>
                  </a:lnTo>
                  <a:lnTo>
                    <a:pt x="3663872" y="57810"/>
                  </a:lnTo>
                  <a:lnTo>
                    <a:pt x="3643582" y="27733"/>
                  </a:lnTo>
                  <a:lnTo>
                    <a:pt x="3613505" y="7443"/>
                  </a:lnTo>
                  <a:lnTo>
                    <a:pt x="3576701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275069" y="2282189"/>
              <a:ext cx="3671570" cy="2372995"/>
            </a:xfrm>
            <a:custGeom>
              <a:avLst/>
              <a:gdLst/>
              <a:ahLst/>
              <a:cxnLst/>
              <a:rect l="l" t="t" r="r" b="b"/>
              <a:pathLst>
                <a:path w="3671570" h="2372995">
                  <a:moveTo>
                    <a:pt x="0" y="94614"/>
                  </a:moveTo>
                  <a:lnTo>
                    <a:pt x="7443" y="57810"/>
                  </a:lnTo>
                  <a:lnTo>
                    <a:pt x="27733" y="27733"/>
                  </a:lnTo>
                  <a:lnTo>
                    <a:pt x="57810" y="7443"/>
                  </a:lnTo>
                  <a:lnTo>
                    <a:pt x="94614" y="0"/>
                  </a:lnTo>
                  <a:lnTo>
                    <a:pt x="3576701" y="0"/>
                  </a:lnTo>
                  <a:lnTo>
                    <a:pt x="3613505" y="7443"/>
                  </a:lnTo>
                  <a:lnTo>
                    <a:pt x="3643582" y="27733"/>
                  </a:lnTo>
                  <a:lnTo>
                    <a:pt x="3663872" y="57810"/>
                  </a:lnTo>
                  <a:lnTo>
                    <a:pt x="3671315" y="94614"/>
                  </a:lnTo>
                  <a:lnTo>
                    <a:pt x="3671315" y="2278253"/>
                  </a:lnTo>
                  <a:lnTo>
                    <a:pt x="3663872" y="2315057"/>
                  </a:lnTo>
                  <a:lnTo>
                    <a:pt x="3643582" y="2345134"/>
                  </a:lnTo>
                  <a:lnTo>
                    <a:pt x="3613505" y="2365424"/>
                  </a:lnTo>
                  <a:lnTo>
                    <a:pt x="3576701" y="2372868"/>
                  </a:lnTo>
                  <a:lnTo>
                    <a:pt x="94614" y="2372868"/>
                  </a:lnTo>
                  <a:lnTo>
                    <a:pt x="57810" y="2365424"/>
                  </a:lnTo>
                  <a:lnTo>
                    <a:pt x="27733" y="2345134"/>
                  </a:lnTo>
                  <a:lnTo>
                    <a:pt x="7443" y="2315057"/>
                  </a:lnTo>
                  <a:lnTo>
                    <a:pt x="0" y="2278253"/>
                  </a:lnTo>
                  <a:lnTo>
                    <a:pt x="0" y="94614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6495415" y="2489961"/>
            <a:ext cx="3041650" cy="1882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Shor</a:t>
            </a:r>
            <a:r>
              <a:rPr sz="2050" spc="-95" dirty="0">
                <a:solidFill>
                  <a:srgbClr val="272424"/>
                </a:solidFill>
                <a:latin typeface="Arial MT"/>
                <a:cs typeface="Arial MT"/>
              </a:rPr>
              <a:t>'</a:t>
            </a:r>
            <a:r>
              <a:rPr sz="20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2050" spc="-1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Algori</a:t>
            </a:r>
            <a:r>
              <a:rPr sz="2050" spc="-4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205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ct val="133400"/>
              </a:lnSpc>
              <a:spcBef>
                <a:spcPts val="955"/>
              </a:spcBef>
            </a:pP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ant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-1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mp</a:t>
            </a:r>
            <a:r>
              <a:rPr sz="17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spc="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  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ff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ntl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r>
              <a:rPr sz="175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spc="-1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la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g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spc="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,  </a:t>
            </a:r>
            <a:r>
              <a:rPr sz="17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tenin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g</a:t>
            </a:r>
            <a:r>
              <a:rPr sz="1750" spc="-1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ec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it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r>
              <a:rPr sz="1750" spc="-114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sz="1750" spc="-1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an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  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x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tin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g</a:t>
            </a:r>
            <a:r>
              <a:rPr sz="1750" spc="-1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cr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7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7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g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spc="-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r>
              <a:rPr sz="1750" spc="1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te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.</a:t>
            </a:r>
            <a:endParaRPr sz="1750">
              <a:latin typeface="Malgun Gothic Semilight"/>
              <a:cs typeface="Malgun Gothic Semilight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0168128" y="2278379"/>
            <a:ext cx="3679190" cy="2380615"/>
            <a:chOff x="10168128" y="2278379"/>
            <a:chExt cx="3679190" cy="2380615"/>
          </a:xfrm>
        </p:grpSpPr>
        <p:sp>
          <p:nvSpPr>
            <p:cNvPr id="11" name="object 11"/>
            <p:cNvSpPr/>
            <p:nvPr/>
          </p:nvSpPr>
          <p:spPr>
            <a:xfrm>
              <a:off x="10171938" y="2282189"/>
              <a:ext cx="3671570" cy="2372995"/>
            </a:xfrm>
            <a:custGeom>
              <a:avLst/>
              <a:gdLst/>
              <a:ahLst/>
              <a:cxnLst/>
              <a:rect l="l" t="t" r="r" b="b"/>
              <a:pathLst>
                <a:path w="3671569" h="2372995">
                  <a:moveTo>
                    <a:pt x="3576700" y="0"/>
                  </a:moveTo>
                  <a:lnTo>
                    <a:pt x="94614" y="0"/>
                  </a:lnTo>
                  <a:lnTo>
                    <a:pt x="57810" y="7443"/>
                  </a:lnTo>
                  <a:lnTo>
                    <a:pt x="27733" y="27733"/>
                  </a:lnTo>
                  <a:lnTo>
                    <a:pt x="7443" y="57810"/>
                  </a:lnTo>
                  <a:lnTo>
                    <a:pt x="0" y="94614"/>
                  </a:lnTo>
                  <a:lnTo>
                    <a:pt x="0" y="2278253"/>
                  </a:lnTo>
                  <a:lnTo>
                    <a:pt x="7443" y="2315057"/>
                  </a:lnTo>
                  <a:lnTo>
                    <a:pt x="27733" y="2345134"/>
                  </a:lnTo>
                  <a:lnTo>
                    <a:pt x="57810" y="2365424"/>
                  </a:lnTo>
                  <a:lnTo>
                    <a:pt x="94614" y="2372868"/>
                  </a:lnTo>
                  <a:lnTo>
                    <a:pt x="3576700" y="2372868"/>
                  </a:lnTo>
                  <a:lnTo>
                    <a:pt x="3613505" y="2365424"/>
                  </a:lnTo>
                  <a:lnTo>
                    <a:pt x="3643582" y="2345134"/>
                  </a:lnTo>
                  <a:lnTo>
                    <a:pt x="3663872" y="2315057"/>
                  </a:lnTo>
                  <a:lnTo>
                    <a:pt x="3671315" y="2278253"/>
                  </a:lnTo>
                  <a:lnTo>
                    <a:pt x="3671315" y="94614"/>
                  </a:lnTo>
                  <a:lnTo>
                    <a:pt x="3663872" y="57810"/>
                  </a:lnTo>
                  <a:lnTo>
                    <a:pt x="3643582" y="27733"/>
                  </a:lnTo>
                  <a:lnTo>
                    <a:pt x="3613505" y="7443"/>
                  </a:lnTo>
                  <a:lnTo>
                    <a:pt x="3576700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0171938" y="2282189"/>
              <a:ext cx="3671570" cy="2372995"/>
            </a:xfrm>
            <a:custGeom>
              <a:avLst/>
              <a:gdLst/>
              <a:ahLst/>
              <a:cxnLst/>
              <a:rect l="l" t="t" r="r" b="b"/>
              <a:pathLst>
                <a:path w="3671569" h="2372995">
                  <a:moveTo>
                    <a:pt x="0" y="94614"/>
                  </a:moveTo>
                  <a:lnTo>
                    <a:pt x="7443" y="57810"/>
                  </a:lnTo>
                  <a:lnTo>
                    <a:pt x="27733" y="27733"/>
                  </a:lnTo>
                  <a:lnTo>
                    <a:pt x="57810" y="7443"/>
                  </a:lnTo>
                  <a:lnTo>
                    <a:pt x="94614" y="0"/>
                  </a:lnTo>
                  <a:lnTo>
                    <a:pt x="3576700" y="0"/>
                  </a:lnTo>
                  <a:lnTo>
                    <a:pt x="3613505" y="7443"/>
                  </a:lnTo>
                  <a:lnTo>
                    <a:pt x="3643582" y="27733"/>
                  </a:lnTo>
                  <a:lnTo>
                    <a:pt x="3663872" y="57810"/>
                  </a:lnTo>
                  <a:lnTo>
                    <a:pt x="3671315" y="94614"/>
                  </a:lnTo>
                  <a:lnTo>
                    <a:pt x="3671315" y="2278253"/>
                  </a:lnTo>
                  <a:lnTo>
                    <a:pt x="3663872" y="2315057"/>
                  </a:lnTo>
                  <a:lnTo>
                    <a:pt x="3643582" y="2345134"/>
                  </a:lnTo>
                  <a:lnTo>
                    <a:pt x="3613505" y="2365424"/>
                  </a:lnTo>
                  <a:lnTo>
                    <a:pt x="3576700" y="2372868"/>
                  </a:lnTo>
                  <a:lnTo>
                    <a:pt x="94614" y="2372868"/>
                  </a:lnTo>
                  <a:lnTo>
                    <a:pt x="57810" y="2365424"/>
                  </a:lnTo>
                  <a:lnTo>
                    <a:pt x="27733" y="2345134"/>
                  </a:lnTo>
                  <a:lnTo>
                    <a:pt x="7443" y="2315057"/>
                  </a:lnTo>
                  <a:lnTo>
                    <a:pt x="0" y="2278253"/>
                  </a:lnTo>
                  <a:lnTo>
                    <a:pt x="0" y="94614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10391902" y="2489961"/>
            <a:ext cx="3131820" cy="1882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229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2050" spc="-4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2050" spc="-70" dirty="0">
                <a:solidFill>
                  <a:srgbClr val="272424"/>
                </a:solidFill>
                <a:latin typeface="Arial MT"/>
                <a:cs typeface="Arial MT"/>
              </a:rPr>
              <a:t>v</a:t>
            </a:r>
            <a:r>
              <a:rPr sz="2050" spc="-4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2050" spc="-3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2050" spc="-80" dirty="0">
                <a:solidFill>
                  <a:srgbClr val="272424"/>
                </a:solidFill>
                <a:latin typeface="Arial MT"/>
                <a:cs typeface="Arial MT"/>
              </a:rPr>
              <a:t>'</a:t>
            </a:r>
            <a:r>
              <a:rPr sz="20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2050" spc="-16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Algori</a:t>
            </a:r>
            <a:r>
              <a:rPr sz="2050" spc="-4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205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ct val="133400"/>
              </a:lnSpc>
              <a:spcBef>
                <a:spcPts val="955"/>
              </a:spcBef>
            </a:pP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ant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-1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mp</a:t>
            </a:r>
            <a:r>
              <a:rPr sz="17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spc="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75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spc="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  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750" spc="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</a:t>
            </a:r>
            <a:r>
              <a:rPr sz="1750" spc="-114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ata</a:t>
            </a:r>
            <a:r>
              <a:rPr sz="17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</a:t>
            </a:r>
            <a:r>
              <a:rPr sz="1750" spc="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spc="114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  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quadratically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faster</a:t>
            </a:r>
            <a:r>
              <a:rPr sz="17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than </a:t>
            </a:r>
            <a:r>
              <a:rPr sz="1750" spc="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classical </a:t>
            </a:r>
            <a:r>
              <a:rPr sz="1750" spc="-4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computers.</a:t>
            </a:r>
            <a:endParaRPr sz="1750">
              <a:latin typeface="Malgun Gothic Semilight"/>
              <a:cs typeface="Malgun Gothic Semilight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271259" y="4875276"/>
            <a:ext cx="3679190" cy="2740660"/>
            <a:chOff x="6271259" y="4875276"/>
            <a:chExt cx="3679190" cy="2740660"/>
          </a:xfrm>
        </p:grpSpPr>
        <p:sp>
          <p:nvSpPr>
            <p:cNvPr id="15" name="object 15"/>
            <p:cNvSpPr/>
            <p:nvPr/>
          </p:nvSpPr>
          <p:spPr>
            <a:xfrm>
              <a:off x="6275069" y="4879086"/>
              <a:ext cx="3671570" cy="2733040"/>
            </a:xfrm>
            <a:custGeom>
              <a:avLst/>
              <a:gdLst/>
              <a:ahLst/>
              <a:cxnLst/>
              <a:rect l="l" t="t" r="r" b="b"/>
              <a:pathLst>
                <a:path w="3671570" h="2733040">
                  <a:moveTo>
                    <a:pt x="3576701" y="0"/>
                  </a:moveTo>
                  <a:lnTo>
                    <a:pt x="94614" y="0"/>
                  </a:lnTo>
                  <a:lnTo>
                    <a:pt x="57757" y="7425"/>
                  </a:lnTo>
                  <a:lnTo>
                    <a:pt x="27685" y="27685"/>
                  </a:lnTo>
                  <a:lnTo>
                    <a:pt x="7425" y="57757"/>
                  </a:lnTo>
                  <a:lnTo>
                    <a:pt x="0" y="94614"/>
                  </a:lnTo>
                  <a:lnTo>
                    <a:pt x="0" y="2637955"/>
                  </a:lnTo>
                  <a:lnTo>
                    <a:pt x="7425" y="2674769"/>
                  </a:lnTo>
                  <a:lnTo>
                    <a:pt x="27685" y="2704831"/>
                  </a:lnTo>
                  <a:lnTo>
                    <a:pt x="57757" y="2725099"/>
                  </a:lnTo>
                  <a:lnTo>
                    <a:pt x="94614" y="2732532"/>
                  </a:lnTo>
                  <a:lnTo>
                    <a:pt x="3576701" y="2732532"/>
                  </a:lnTo>
                  <a:lnTo>
                    <a:pt x="3613558" y="2725099"/>
                  </a:lnTo>
                  <a:lnTo>
                    <a:pt x="3643629" y="2704831"/>
                  </a:lnTo>
                  <a:lnTo>
                    <a:pt x="3663890" y="2674769"/>
                  </a:lnTo>
                  <a:lnTo>
                    <a:pt x="3671315" y="2637955"/>
                  </a:lnTo>
                  <a:lnTo>
                    <a:pt x="3671315" y="94614"/>
                  </a:lnTo>
                  <a:lnTo>
                    <a:pt x="3663890" y="57757"/>
                  </a:lnTo>
                  <a:lnTo>
                    <a:pt x="3643629" y="27685"/>
                  </a:lnTo>
                  <a:lnTo>
                    <a:pt x="3613558" y="7425"/>
                  </a:lnTo>
                  <a:lnTo>
                    <a:pt x="3576701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275069" y="4879086"/>
              <a:ext cx="3671570" cy="2733040"/>
            </a:xfrm>
            <a:custGeom>
              <a:avLst/>
              <a:gdLst/>
              <a:ahLst/>
              <a:cxnLst/>
              <a:rect l="l" t="t" r="r" b="b"/>
              <a:pathLst>
                <a:path w="3671570" h="2733040">
                  <a:moveTo>
                    <a:pt x="0" y="94614"/>
                  </a:moveTo>
                  <a:lnTo>
                    <a:pt x="7425" y="57757"/>
                  </a:lnTo>
                  <a:lnTo>
                    <a:pt x="27685" y="27685"/>
                  </a:lnTo>
                  <a:lnTo>
                    <a:pt x="57757" y="7425"/>
                  </a:lnTo>
                  <a:lnTo>
                    <a:pt x="94614" y="0"/>
                  </a:lnTo>
                  <a:lnTo>
                    <a:pt x="3576701" y="0"/>
                  </a:lnTo>
                  <a:lnTo>
                    <a:pt x="3613558" y="7425"/>
                  </a:lnTo>
                  <a:lnTo>
                    <a:pt x="3643629" y="27685"/>
                  </a:lnTo>
                  <a:lnTo>
                    <a:pt x="3663890" y="57757"/>
                  </a:lnTo>
                  <a:lnTo>
                    <a:pt x="3671315" y="94614"/>
                  </a:lnTo>
                  <a:lnTo>
                    <a:pt x="3671315" y="2637955"/>
                  </a:lnTo>
                  <a:lnTo>
                    <a:pt x="3663890" y="2674769"/>
                  </a:lnTo>
                  <a:lnTo>
                    <a:pt x="3643629" y="2704831"/>
                  </a:lnTo>
                  <a:lnTo>
                    <a:pt x="3613558" y="2725099"/>
                  </a:lnTo>
                  <a:lnTo>
                    <a:pt x="3576701" y="2732532"/>
                  </a:lnTo>
                  <a:lnTo>
                    <a:pt x="94614" y="2732532"/>
                  </a:lnTo>
                  <a:lnTo>
                    <a:pt x="57757" y="2725099"/>
                  </a:lnTo>
                  <a:lnTo>
                    <a:pt x="27685" y="2704831"/>
                  </a:lnTo>
                  <a:lnTo>
                    <a:pt x="7425" y="2674769"/>
                  </a:lnTo>
                  <a:lnTo>
                    <a:pt x="0" y="2637955"/>
                  </a:lnTo>
                  <a:lnTo>
                    <a:pt x="0" y="94614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6495415" y="5087873"/>
            <a:ext cx="2946400" cy="2237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45" dirty="0">
                <a:solidFill>
                  <a:srgbClr val="272424"/>
                </a:solidFill>
                <a:latin typeface="Arial MT"/>
                <a:cs typeface="Arial MT"/>
              </a:rPr>
              <a:t>Quantum</a:t>
            </a:r>
            <a:r>
              <a:rPr sz="20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Simulations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ct val="133300"/>
              </a:lnSpc>
              <a:spcBef>
                <a:spcPts val="955"/>
              </a:spcBef>
            </a:pP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ant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-1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mp</a:t>
            </a:r>
            <a:r>
              <a:rPr sz="17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w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el</a:t>
            </a:r>
            <a:r>
              <a:rPr sz="175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-  </a:t>
            </a:r>
            <a:r>
              <a:rPr sz="1750" spc="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ite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</a:t>
            </a:r>
            <a:r>
              <a:rPr sz="1750" spc="-114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750" spc="-1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mu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at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ant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  </a:t>
            </a:r>
            <a:r>
              <a:rPr sz="175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mechanical</a:t>
            </a:r>
            <a:r>
              <a:rPr sz="17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systems,</a:t>
            </a:r>
            <a:r>
              <a:rPr sz="1750" spc="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with 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applications </a:t>
            </a:r>
            <a:r>
              <a:rPr sz="17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in chemistry, </a:t>
            </a:r>
            <a:r>
              <a:rPr sz="175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materials</a:t>
            </a:r>
            <a:r>
              <a:rPr sz="1750" spc="1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science,</a:t>
            </a:r>
            <a:r>
              <a:rPr sz="1750" spc="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and</a:t>
            </a:r>
            <a:r>
              <a:rPr sz="17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beyond.</a:t>
            </a:r>
            <a:endParaRPr sz="1750">
              <a:latin typeface="Malgun Gothic Semilight"/>
              <a:cs typeface="Malgun Gothic Semiligh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10168128" y="4875276"/>
            <a:ext cx="3679190" cy="2740660"/>
            <a:chOff x="10168128" y="4875276"/>
            <a:chExt cx="3679190" cy="2740660"/>
          </a:xfrm>
        </p:grpSpPr>
        <p:sp>
          <p:nvSpPr>
            <p:cNvPr id="19" name="object 19"/>
            <p:cNvSpPr/>
            <p:nvPr/>
          </p:nvSpPr>
          <p:spPr>
            <a:xfrm>
              <a:off x="10171938" y="4879086"/>
              <a:ext cx="3671570" cy="2733040"/>
            </a:xfrm>
            <a:custGeom>
              <a:avLst/>
              <a:gdLst/>
              <a:ahLst/>
              <a:cxnLst/>
              <a:rect l="l" t="t" r="r" b="b"/>
              <a:pathLst>
                <a:path w="3671569" h="2733040">
                  <a:moveTo>
                    <a:pt x="3576700" y="0"/>
                  </a:moveTo>
                  <a:lnTo>
                    <a:pt x="94614" y="0"/>
                  </a:lnTo>
                  <a:lnTo>
                    <a:pt x="57757" y="7425"/>
                  </a:lnTo>
                  <a:lnTo>
                    <a:pt x="27685" y="27685"/>
                  </a:lnTo>
                  <a:lnTo>
                    <a:pt x="7425" y="57757"/>
                  </a:lnTo>
                  <a:lnTo>
                    <a:pt x="0" y="94614"/>
                  </a:lnTo>
                  <a:lnTo>
                    <a:pt x="0" y="2637955"/>
                  </a:lnTo>
                  <a:lnTo>
                    <a:pt x="7425" y="2674769"/>
                  </a:lnTo>
                  <a:lnTo>
                    <a:pt x="27685" y="2704831"/>
                  </a:lnTo>
                  <a:lnTo>
                    <a:pt x="57757" y="2725099"/>
                  </a:lnTo>
                  <a:lnTo>
                    <a:pt x="94614" y="2732532"/>
                  </a:lnTo>
                  <a:lnTo>
                    <a:pt x="3576700" y="2732532"/>
                  </a:lnTo>
                  <a:lnTo>
                    <a:pt x="3613558" y="2725099"/>
                  </a:lnTo>
                  <a:lnTo>
                    <a:pt x="3643629" y="2704831"/>
                  </a:lnTo>
                  <a:lnTo>
                    <a:pt x="3663890" y="2674769"/>
                  </a:lnTo>
                  <a:lnTo>
                    <a:pt x="3671315" y="2637955"/>
                  </a:lnTo>
                  <a:lnTo>
                    <a:pt x="3671315" y="94614"/>
                  </a:lnTo>
                  <a:lnTo>
                    <a:pt x="3663890" y="57757"/>
                  </a:lnTo>
                  <a:lnTo>
                    <a:pt x="3643629" y="27685"/>
                  </a:lnTo>
                  <a:lnTo>
                    <a:pt x="3613558" y="7425"/>
                  </a:lnTo>
                  <a:lnTo>
                    <a:pt x="3576700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10171938" y="4879086"/>
              <a:ext cx="3671570" cy="2733040"/>
            </a:xfrm>
            <a:custGeom>
              <a:avLst/>
              <a:gdLst/>
              <a:ahLst/>
              <a:cxnLst/>
              <a:rect l="l" t="t" r="r" b="b"/>
              <a:pathLst>
                <a:path w="3671569" h="2733040">
                  <a:moveTo>
                    <a:pt x="0" y="94614"/>
                  </a:moveTo>
                  <a:lnTo>
                    <a:pt x="7425" y="57757"/>
                  </a:lnTo>
                  <a:lnTo>
                    <a:pt x="27685" y="27685"/>
                  </a:lnTo>
                  <a:lnTo>
                    <a:pt x="57757" y="7425"/>
                  </a:lnTo>
                  <a:lnTo>
                    <a:pt x="94614" y="0"/>
                  </a:lnTo>
                  <a:lnTo>
                    <a:pt x="3576700" y="0"/>
                  </a:lnTo>
                  <a:lnTo>
                    <a:pt x="3613558" y="7425"/>
                  </a:lnTo>
                  <a:lnTo>
                    <a:pt x="3643629" y="27685"/>
                  </a:lnTo>
                  <a:lnTo>
                    <a:pt x="3663890" y="57757"/>
                  </a:lnTo>
                  <a:lnTo>
                    <a:pt x="3671315" y="94614"/>
                  </a:lnTo>
                  <a:lnTo>
                    <a:pt x="3671315" y="2637955"/>
                  </a:lnTo>
                  <a:lnTo>
                    <a:pt x="3663890" y="2674769"/>
                  </a:lnTo>
                  <a:lnTo>
                    <a:pt x="3643629" y="2704831"/>
                  </a:lnTo>
                  <a:lnTo>
                    <a:pt x="3613558" y="2725099"/>
                  </a:lnTo>
                  <a:lnTo>
                    <a:pt x="3576700" y="2732532"/>
                  </a:lnTo>
                  <a:lnTo>
                    <a:pt x="94614" y="2732532"/>
                  </a:lnTo>
                  <a:lnTo>
                    <a:pt x="57757" y="2725099"/>
                  </a:lnTo>
                  <a:lnTo>
                    <a:pt x="27685" y="2704831"/>
                  </a:lnTo>
                  <a:lnTo>
                    <a:pt x="7425" y="2674769"/>
                  </a:lnTo>
                  <a:lnTo>
                    <a:pt x="0" y="2637955"/>
                  </a:lnTo>
                  <a:lnTo>
                    <a:pt x="0" y="94614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391902" y="5087873"/>
            <a:ext cx="3217545" cy="18821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45" dirty="0">
                <a:solidFill>
                  <a:srgbClr val="272424"/>
                </a:solidFill>
                <a:latin typeface="Arial MT"/>
                <a:cs typeface="Arial MT"/>
              </a:rPr>
              <a:t>Quantum</a:t>
            </a:r>
            <a:r>
              <a:rPr sz="2050" spc="-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Annealing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ct val="133300"/>
              </a:lnSpc>
              <a:spcBef>
                <a:spcPts val="955"/>
              </a:spcBef>
            </a:pPr>
            <a:r>
              <a:rPr sz="1750" spc="1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7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li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z</a:t>
            </a:r>
            <a:r>
              <a:rPr sz="1750" spc="-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</a:t>
            </a:r>
            <a:r>
              <a:rPr sz="17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ant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-114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7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  </a:t>
            </a:r>
            <a:r>
              <a:rPr sz="175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spc="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ff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ntl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r>
              <a:rPr sz="17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75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v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tai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  </a:t>
            </a:r>
            <a:r>
              <a:rPr sz="17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7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7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zat</a:t>
            </a:r>
            <a:r>
              <a:rPr sz="17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750" spc="-1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7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7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7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le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,</a:t>
            </a:r>
            <a:r>
              <a:rPr sz="1750" spc="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li</a:t>
            </a:r>
            <a:r>
              <a:rPr sz="17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k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7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g  </a:t>
            </a:r>
            <a:r>
              <a:rPr sz="175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9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g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7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mi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7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750" spc="-1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sz="1750" spc="-1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75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</a:t>
            </a:r>
            <a:r>
              <a:rPr sz="17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7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7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7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75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7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750" spc="-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7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.</a:t>
            </a:r>
            <a:endParaRPr sz="175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5486400" cy="8229600"/>
            <a:chOff x="9144000" y="0"/>
            <a:chExt cx="5486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0"/>
              <a:ext cx="5486399" cy="82295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9175" y="1991867"/>
              <a:ext cx="4956047" cy="4245863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29487" y="596900"/>
            <a:ext cx="5913755" cy="1243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4910"/>
              </a:lnSpc>
            </a:pPr>
            <a:r>
              <a:rPr sz="3900" spc="-85" dirty="0"/>
              <a:t>Q</a:t>
            </a:r>
            <a:r>
              <a:rPr sz="3900" spc="-75" dirty="0"/>
              <a:t>u</a:t>
            </a:r>
            <a:r>
              <a:rPr sz="3900" spc="25" dirty="0"/>
              <a:t>a</a:t>
            </a:r>
            <a:r>
              <a:rPr sz="3900" spc="-114" dirty="0"/>
              <a:t>n</a:t>
            </a:r>
            <a:r>
              <a:rPr sz="3900" spc="-125" dirty="0"/>
              <a:t>t</a:t>
            </a:r>
            <a:r>
              <a:rPr sz="3900" spc="-140" dirty="0"/>
              <a:t>u</a:t>
            </a:r>
            <a:r>
              <a:rPr sz="3900" dirty="0"/>
              <a:t>m</a:t>
            </a:r>
            <a:r>
              <a:rPr sz="3900" spc="-245" dirty="0"/>
              <a:t> </a:t>
            </a:r>
            <a:r>
              <a:rPr sz="3900" spc="175" dirty="0"/>
              <a:t>C</a:t>
            </a:r>
            <a:r>
              <a:rPr sz="3900" spc="-75" dirty="0"/>
              <a:t>r</a:t>
            </a:r>
            <a:r>
              <a:rPr sz="3900" spc="-85" dirty="0"/>
              <a:t>y</a:t>
            </a:r>
            <a:r>
              <a:rPr sz="3900" spc="-160" dirty="0"/>
              <a:t>p</a:t>
            </a:r>
            <a:r>
              <a:rPr sz="3900" spc="-185" dirty="0"/>
              <a:t>to</a:t>
            </a:r>
            <a:r>
              <a:rPr sz="3900" spc="-190" dirty="0"/>
              <a:t>g</a:t>
            </a:r>
            <a:r>
              <a:rPr sz="3900" spc="-75" dirty="0"/>
              <a:t>r</a:t>
            </a:r>
            <a:r>
              <a:rPr sz="3900" spc="-40" dirty="0"/>
              <a:t>a</a:t>
            </a:r>
            <a:r>
              <a:rPr sz="3900" spc="-90" dirty="0"/>
              <a:t>ph</a:t>
            </a:r>
            <a:r>
              <a:rPr sz="3900" dirty="0"/>
              <a:t>y</a:t>
            </a:r>
            <a:r>
              <a:rPr sz="3900" spc="-150" dirty="0"/>
              <a:t> </a:t>
            </a:r>
            <a:r>
              <a:rPr sz="3900" spc="10" dirty="0"/>
              <a:t>a</a:t>
            </a:r>
            <a:r>
              <a:rPr sz="3900" spc="-90" dirty="0"/>
              <a:t>n</a:t>
            </a:r>
            <a:r>
              <a:rPr sz="3900" dirty="0"/>
              <a:t>d  </a:t>
            </a:r>
            <a:r>
              <a:rPr sz="3900" spc="-45" dirty="0"/>
              <a:t>Cybersecurity</a:t>
            </a:r>
            <a:endParaRPr sz="3900"/>
          </a:p>
        </p:txBody>
      </p:sp>
      <p:grpSp>
        <p:nvGrpSpPr>
          <p:cNvPr id="6" name="object 6"/>
          <p:cNvGrpSpPr/>
          <p:nvPr/>
        </p:nvGrpSpPr>
        <p:grpSpPr>
          <a:xfrm>
            <a:off x="818388" y="2203704"/>
            <a:ext cx="1199515" cy="5387340"/>
            <a:chOff x="818388" y="2203704"/>
            <a:chExt cx="1199515" cy="5387340"/>
          </a:xfrm>
        </p:grpSpPr>
        <p:sp>
          <p:nvSpPr>
            <p:cNvPr id="7" name="object 7"/>
            <p:cNvSpPr/>
            <p:nvPr/>
          </p:nvSpPr>
          <p:spPr>
            <a:xfrm>
              <a:off x="1048512" y="2203703"/>
              <a:ext cx="969644" cy="5387340"/>
            </a:xfrm>
            <a:custGeom>
              <a:avLst/>
              <a:gdLst/>
              <a:ahLst/>
              <a:cxnLst/>
              <a:rect l="l" t="t" r="r" b="b"/>
              <a:pathLst>
                <a:path w="969644" h="5387340">
                  <a:moveTo>
                    <a:pt x="22860" y="5080"/>
                  </a:moveTo>
                  <a:lnTo>
                    <a:pt x="17741" y="0"/>
                  </a:lnTo>
                  <a:lnTo>
                    <a:pt x="5118" y="0"/>
                  </a:lnTo>
                  <a:lnTo>
                    <a:pt x="0" y="5080"/>
                  </a:lnTo>
                  <a:lnTo>
                    <a:pt x="0" y="11430"/>
                  </a:lnTo>
                  <a:lnTo>
                    <a:pt x="0" y="5382222"/>
                  </a:lnTo>
                  <a:lnTo>
                    <a:pt x="5118" y="5387340"/>
                  </a:lnTo>
                  <a:lnTo>
                    <a:pt x="17741" y="5387340"/>
                  </a:lnTo>
                  <a:lnTo>
                    <a:pt x="22860" y="5382222"/>
                  </a:lnTo>
                  <a:lnTo>
                    <a:pt x="22860" y="5080"/>
                  </a:lnTo>
                  <a:close/>
                </a:path>
                <a:path w="969644" h="5387340">
                  <a:moveTo>
                    <a:pt x="969264" y="469900"/>
                  </a:moveTo>
                  <a:lnTo>
                    <a:pt x="964184" y="464820"/>
                  </a:lnTo>
                  <a:lnTo>
                    <a:pt x="232156" y="464820"/>
                  </a:lnTo>
                  <a:lnTo>
                    <a:pt x="227076" y="469900"/>
                  </a:lnTo>
                  <a:lnTo>
                    <a:pt x="227076" y="476250"/>
                  </a:lnTo>
                  <a:lnTo>
                    <a:pt x="227076" y="482600"/>
                  </a:lnTo>
                  <a:lnTo>
                    <a:pt x="232156" y="487680"/>
                  </a:lnTo>
                  <a:lnTo>
                    <a:pt x="964184" y="487680"/>
                  </a:lnTo>
                  <a:lnTo>
                    <a:pt x="969264" y="482600"/>
                  </a:lnTo>
                  <a:lnTo>
                    <a:pt x="969264" y="469900"/>
                  </a:lnTo>
                  <a:close/>
                </a:path>
              </a:pathLst>
            </a:custGeom>
            <a:solidFill>
              <a:srgbClr val="D5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822198" y="2443734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19" h="477519">
                  <a:moveTo>
                    <a:pt x="387959" y="0"/>
                  </a:moveTo>
                  <a:lnTo>
                    <a:pt x="89052" y="0"/>
                  </a:lnTo>
                  <a:lnTo>
                    <a:pt x="54387" y="6998"/>
                  </a:lnTo>
                  <a:lnTo>
                    <a:pt x="26081" y="26082"/>
                  </a:lnTo>
                  <a:lnTo>
                    <a:pt x="6997" y="54381"/>
                  </a:lnTo>
                  <a:lnTo>
                    <a:pt x="0" y="89026"/>
                  </a:lnTo>
                  <a:lnTo>
                    <a:pt x="0" y="387985"/>
                  </a:lnTo>
                  <a:lnTo>
                    <a:pt x="6997" y="422630"/>
                  </a:lnTo>
                  <a:lnTo>
                    <a:pt x="26081" y="450929"/>
                  </a:lnTo>
                  <a:lnTo>
                    <a:pt x="54387" y="470013"/>
                  </a:lnTo>
                  <a:lnTo>
                    <a:pt x="89052" y="477012"/>
                  </a:lnTo>
                  <a:lnTo>
                    <a:pt x="387959" y="477012"/>
                  </a:lnTo>
                  <a:lnTo>
                    <a:pt x="422624" y="470013"/>
                  </a:lnTo>
                  <a:lnTo>
                    <a:pt x="450930" y="450929"/>
                  </a:lnTo>
                  <a:lnTo>
                    <a:pt x="470014" y="422630"/>
                  </a:lnTo>
                  <a:lnTo>
                    <a:pt x="477012" y="387985"/>
                  </a:lnTo>
                  <a:lnTo>
                    <a:pt x="477012" y="89026"/>
                  </a:lnTo>
                  <a:lnTo>
                    <a:pt x="470014" y="54381"/>
                  </a:lnTo>
                  <a:lnTo>
                    <a:pt x="450930" y="26082"/>
                  </a:lnTo>
                  <a:lnTo>
                    <a:pt x="422624" y="6998"/>
                  </a:lnTo>
                  <a:lnTo>
                    <a:pt x="387959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22198" y="2443734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19" h="477519">
                  <a:moveTo>
                    <a:pt x="0" y="89026"/>
                  </a:moveTo>
                  <a:lnTo>
                    <a:pt x="6997" y="54381"/>
                  </a:lnTo>
                  <a:lnTo>
                    <a:pt x="26081" y="26082"/>
                  </a:lnTo>
                  <a:lnTo>
                    <a:pt x="54387" y="6998"/>
                  </a:lnTo>
                  <a:lnTo>
                    <a:pt x="89052" y="0"/>
                  </a:lnTo>
                  <a:lnTo>
                    <a:pt x="387959" y="0"/>
                  </a:lnTo>
                  <a:lnTo>
                    <a:pt x="422624" y="6998"/>
                  </a:lnTo>
                  <a:lnTo>
                    <a:pt x="450930" y="26082"/>
                  </a:lnTo>
                  <a:lnTo>
                    <a:pt x="470014" y="54381"/>
                  </a:lnTo>
                  <a:lnTo>
                    <a:pt x="477012" y="89026"/>
                  </a:lnTo>
                  <a:lnTo>
                    <a:pt x="477012" y="387985"/>
                  </a:lnTo>
                  <a:lnTo>
                    <a:pt x="470014" y="422630"/>
                  </a:lnTo>
                  <a:lnTo>
                    <a:pt x="450930" y="450929"/>
                  </a:lnTo>
                  <a:lnTo>
                    <a:pt x="422624" y="470013"/>
                  </a:lnTo>
                  <a:lnTo>
                    <a:pt x="387959" y="477012"/>
                  </a:lnTo>
                  <a:lnTo>
                    <a:pt x="89052" y="477012"/>
                  </a:lnTo>
                  <a:lnTo>
                    <a:pt x="54387" y="470013"/>
                  </a:lnTo>
                  <a:lnTo>
                    <a:pt x="26081" y="450929"/>
                  </a:lnTo>
                  <a:lnTo>
                    <a:pt x="6997" y="422630"/>
                  </a:lnTo>
                  <a:lnTo>
                    <a:pt x="0" y="387985"/>
                  </a:lnTo>
                  <a:lnTo>
                    <a:pt x="0" y="89026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971499" y="2448813"/>
            <a:ext cx="13906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1</a:t>
            </a:r>
            <a:endParaRPr sz="2350">
              <a:latin typeface="Malgun Gothic Semilight"/>
              <a:cs typeface="Malgun Gothic Semiligh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214117" y="2392502"/>
            <a:ext cx="6197600" cy="11182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950" spc="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950" spc="-1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95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950" spc="-1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950" spc="1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K</a:t>
            </a:r>
            <a:r>
              <a:rPr sz="195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9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r>
              <a:rPr sz="1950" spc="-114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95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</a:t>
            </a:r>
            <a:r>
              <a:rPr sz="1950" spc="-114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950" spc="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950" spc="-1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9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9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b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950" spc="-1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9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9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endParaRPr sz="195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6400"/>
              </a:lnSpc>
              <a:spcBef>
                <a:spcPts val="855"/>
              </a:spcBef>
            </a:pP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Quantum</a:t>
            </a:r>
            <a:r>
              <a:rPr sz="16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cryptography</a:t>
            </a:r>
            <a:r>
              <a:rPr sz="1650" spc="-1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25" dirty="0">
                <a:solidFill>
                  <a:srgbClr val="272424"/>
                </a:solidFill>
                <a:latin typeface="Arial MT"/>
                <a:cs typeface="Arial MT"/>
              </a:rPr>
              <a:t>uses</a:t>
            </a:r>
            <a:r>
              <a:rPr sz="16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25" dirty="0">
                <a:solidFill>
                  <a:srgbClr val="272424"/>
                </a:solidFill>
                <a:latin typeface="Arial MT"/>
                <a:cs typeface="Arial MT"/>
              </a:rPr>
              <a:t>the</a:t>
            </a:r>
            <a:r>
              <a:rPr sz="1650" spc="-6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laws</a:t>
            </a:r>
            <a:r>
              <a:rPr sz="16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15" dirty="0">
                <a:solidFill>
                  <a:srgbClr val="272424"/>
                </a:solidFill>
                <a:latin typeface="Arial MT"/>
                <a:cs typeface="Arial MT"/>
              </a:rPr>
              <a:t>of</a:t>
            </a:r>
            <a:r>
              <a:rPr sz="1650" spc="-6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quantum</a:t>
            </a:r>
            <a:r>
              <a:rPr sz="1650" spc="-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physics</a:t>
            </a:r>
            <a:r>
              <a:rPr sz="1650" spc="-1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20" dirty="0">
                <a:solidFill>
                  <a:srgbClr val="272424"/>
                </a:solidFill>
                <a:latin typeface="Arial MT"/>
                <a:cs typeface="Arial MT"/>
              </a:rPr>
              <a:t>to</a:t>
            </a:r>
            <a:r>
              <a:rPr sz="1650" spc="-5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distribute </a:t>
            </a:r>
            <a:r>
              <a:rPr sz="1650" spc="-4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encryption</a:t>
            </a:r>
            <a:r>
              <a:rPr sz="1650" spc="-1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keys</a:t>
            </a:r>
            <a:r>
              <a:rPr sz="1650" spc="-5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securely,</a:t>
            </a:r>
            <a:r>
              <a:rPr sz="1650" spc="-10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protecting</a:t>
            </a:r>
            <a:r>
              <a:rPr sz="16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against</a:t>
            </a:r>
            <a:r>
              <a:rPr sz="1650" spc="-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eavesdropping.</a:t>
            </a:r>
            <a:endParaRPr sz="165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18388" y="4192523"/>
            <a:ext cx="1199515" cy="485140"/>
            <a:chOff x="818388" y="4192523"/>
            <a:chExt cx="1199515" cy="485140"/>
          </a:xfrm>
        </p:grpSpPr>
        <p:sp>
          <p:nvSpPr>
            <p:cNvPr id="13" name="object 13"/>
            <p:cNvSpPr/>
            <p:nvPr/>
          </p:nvSpPr>
          <p:spPr>
            <a:xfrm>
              <a:off x="1275588" y="4422647"/>
              <a:ext cx="742315" cy="22860"/>
            </a:xfrm>
            <a:custGeom>
              <a:avLst/>
              <a:gdLst/>
              <a:ahLst/>
              <a:cxnLst/>
              <a:rect l="l" t="t" r="r" b="b"/>
              <a:pathLst>
                <a:path w="742314" h="22860">
                  <a:moveTo>
                    <a:pt x="737107" y="0"/>
                  </a:moveTo>
                  <a:lnTo>
                    <a:pt x="5080" y="0"/>
                  </a:lnTo>
                  <a:lnTo>
                    <a:pt x="0" y="5079"/>
                  </a:lnTo>
                  <a:lnTo>
                    <a:pt x="0" y="11429"/>
                  </a:lnTo>
                  <a:lnTo>
                    <a:pt x="0" y="17779"/>
                  </a:lnTo>
                  <a:lnTo>
                    <a:pt x="5080" y="22860"/>
                  </a:lnTo>
                  <a:lnTo>
                    <a:pt x="737107" y="22860"/>
                  </a:lnTo>
                  <a:lnTo>
                    <a:pt x="742188" y="17779"/>
                  </a:lnTo>
                  <a:lnTo>
                    <a:pt x="742188" y="5079"/>
                  </a:lnTo>
                  <a:lnTo>
                    <a:pt x="737107" y="0"/>
                  </a:lnTo>
                  <a:close/>
                </a:path>
              </a:pathLst>
            </a:custGeom>
            <a:solidFill>
              <a:srgbClr val="D5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22198" y="4196333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19" h="477520">
                  <a:moveTo>
                    <a:pt x="387959" y="0"/>
                  </a:moveTo>
                  <a:lnTo>
                    <a:pt x="89052" y="0"/>
                  </a:lnTo>
                  <a:lnTo>
                    <a:pt x="54387" y="6998"/>
                  </a:lnTo>
                  <a:lnTo>
                    <a:pt x="26081" y="26082"/>
                  </a:lnTo>
                  <a:lnTo>
                    <a:pt x="6997" y="54381"/>
                  </a:lnTo>
                  <a:lnTo>
                    <a:pt x="0" y="89026"/>
                  </a:lnTo>
                  <a:lnTo>
                    <a:pt x="0" y="387985"/>
                  </a:lnTo>
                  <a:lnTo>
                    <a:pt x="6997" y="422630"/>
                  </a:lnTo>
                  <a:lnTo>
                    <a:pt x="26081" y="450929"/>
                  </a:lnTo>
                  <a:lnTo>
                    <a:pt x="54387" y="470013"/>
                  </a:lnTo>
                  <a:lnTo>
                    <a:pt x="89052" y="477012"/>
                  </a:lnTo>
                  <a:lnTo>
                    <a:pt x="387959" y="477012"/>
                  </a:lnTo>
                  <a:lnTo>
                    <a:pt x="422624" y="470013"/>
                  </a:lnTo>
                  <a:lnTo>
                    <a:pt x="450930" y="450929"/>
                  </a:lnTo>
                  <a:lnTo>
                    <a:pt x="470014" y="422630"/>
                  </a:lnTo>
                  <a:lnTo>
                    <a:pt x="477012" y="387985"/>
                  </a:lnTo>
                  <a:lnTo>
                    <a:pt x="477012" y="89026"/>
                  </a:lnTo>
                  <a:lnTo>
                    <a:pt x="470014" y="54381"/>
                  </a:lnTo>
                  <a:lnTo>
                    <a:pt x="450930" y="26082"/>
                  </a:lnTo>
                  <a:lnTo>
                    <a:pt x="422624" y="6998"/>
                  </a:lnTo>
                  <a:lnTo>
                    <a:pt x="387959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822198" y="4196333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19" h="477520">
                  <a:moveTo>
                    <a:pt x="0" y="89026"/>
                  </a:moveTo>
                  <a:lnTo>
                    <a:pt x="6997" y="54381"/>
                  </a:lnTo>
                  <a:lnTo>
                    <a:pt x="26081" y="26082"/>
                  </a:lnTo>
                  <a:lnTo>
                    <a:pt x="54387" y="6998"/>
                  </a:lnTo>
                  <a:lnTo>
                    <a:pt x="89052" y="0"/>
                  </a:lnTo>
                  <a:lnTo>
                    <a:pt x="387959" y="0"/>
                  </a:lnTo>
                  <a:lnTo>
                    <a:pt x="422624" y="6998"/>
                  </a:lnTo>
                  <a:lnTo>
                    <a:pt x="450930" y="26082"/>
                  </a:lnTo>
                  <a:lnTo>
                    <a:pt x="470014" y="54381"/>
                  </a:lnTo>
                  <a:lnTo>
                    <a:pt x="477012" y="89026"/>
                  </a:lnTo>
                  <a:lnTo>
                    <a:pt x="477012" y="387985"/>
                  </a:lnTo>
                  <a:lnTo>
                    <a:pt x="470014" y="422630"/>
                  </a:lnTo>
                  <a:lnTo>
                    <a:pt x="450930" y="450929"/>
                  </a:lnTo>
                  <a:lnTo>
                    <a:pt x="422624" y="470013"/>
                  </a:lnTo>
                  <a:lnTo>
                    <a:pt x="387959" y="477012"/>
                  </a:lnTo>
                  <a:lnTo>
                    <a:pt x="89052" y="477012"/>
                  </a:lnTo>
                  <a:lnTo>
                    <a:pt x="54387" y="470013"/>
                  </a:lnTo>
                  <a:lnTo>
                    <a:pt x="26081" y="450929"/>
                  </a:lnTo>
                  <a:lnTo>
                    <a:pt x="6997" y="422630"/>
                  </a:lnTo>
                  <a:lnTo>
                    <a:pt x="0" y="387985"/>
                  </a:lnTo>
                  <a:lnTo>
                    <a:pt x="0" y="89026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971499" y="4202125"/>
            <a:ext cx="186690" cy="3848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3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2</a:t>
            </a:r>
            <a:endParaRPr sz="2350">
              <a:latin typeface="Malgun Gothic Semilight"/>
              <a:cs typeface="Malgun Gothic Semilight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214117" y="4146550"/>
            <a:ext cx="6112510" cy="1461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950" spc="-1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950" spc="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950" spc="-1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950" spc="-2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-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Qu</a:t>
            </a:r>
            <a:r>
              <a:rPr sz="1950" spc="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950" spc="-1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95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95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950" spc="-1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950" spc="1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9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9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r>
              <a:rPr sz="19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950" spc="-1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9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95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g</a:t>
            </a:r>
            <a:r>
              <a:rPr sz="19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950" spc="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9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9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</a:t>
            </a:r>
            <a:r>
              <a:rPr sz="19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endParaRPr sz="1950">
              <a:latin typeface="Malgun Gothic Semilight"/>
              <a:cs typeface="Malgun Gothic Semilight"/>
            </a:endParaRPr>
          </a:p>
          <a:p>
            <a:pPr marL="12700" marR="5080">
              <a:lnSpc>
                <a:spcPct val="136400"/>
              </a:lnSpc>
              <a:spcBef>
                <a:spcPts val="850"/>
              </a:spcBef>
            </a:pPr>
            <a:r>
              <a:rPr sz="1650" spc="-20" dirty="0">
                <a:solidFill>
                  <a:srgbClr val="272424"/>
                </a:solidFill>
                <a:latin typeface="Arial MT"/>
                <a:cs typeface="Arial MT"/>
              </a:rPr>
              <a:t>New</a:t>
            </a:r>
            <a:r>
              <a:rPr sz="1650" spc="-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cryptographic</a:t>
            </a:r>
            <a:r>
              <a:rPr sz="1650" spc="-1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algorithms</a:t>
            </a:r>
            <a:r>
              <a:rPr sz="1650" spc="-9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25" dirty="0">
                <a:solidFill>
                  <a:srgbClr val="272424"/>
                </a:solidFill>
                <a:latin typeface="Arial MT"/>
                <a:cs typeface="Arial MT"/>
              </a:rPr>
              <a:t>are</a:t>
            </a:r>
            <a:r>
              <a:rPr sz="16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25" dirty="0">
                <a:solidFill>
                  <a:srgbClr val="272424"/>
                </a:solidFill>
                <a:latin typeface="Arial MT"/>
                <a:cs typeface="Arial MT"/>
              </a:rPr>
              <a:t>being</a:t>
            </a:r>
            <a:r>
              <a:rPr sz="16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developed</a:t>
            </a:r>
            <a:r>
              <a:rPr sz="16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20" dirty="0">
                <a:solidFill>
                  <a:srgbClr val="272424"/>
                </a:solidFill>
                <a:latin typeface="Arial MT"/>
                <a:cs typeface="Arial MT"/>
              </a:rPr>
              <a:t>to</a:t>
            </a:r>
            <a:r>
              <a:rPr sz="16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protect</a:t>
            </a:r>
            <a:r>
              <a:rPr sz="16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against </a:t>
            </a:r>
            <a:r>
              <a:rPr sz="1650" spc="-4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65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650" spc="-7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hrea</a:t>
            </a:r>
            <a:r>
              <a:rPr sz="16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6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650" dirty="0">
                <a:solidFill>
                  <a:srgbClr val="272424"/>
                </a:solidFill>
                <a:latin typeface="Arial MT"/>
                <a:cs typeface="Arial MT"/>
              </a:rPr>
              <a:t>f</a:t>
            </a:r>
            <a:r>
              <a:rPr sz="16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quan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650" spc="5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650" spc="-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pu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er</a:t>
            </a:r>
            <a:r>
              <a:rPr sz="16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650" spc="-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brea</a:t>
            </a:r>
            <a:r>
              <a:rPr sz="1650" spc="-75" dirty="0">
                <a:solidFill>
                  <a:srgbClr val="272424"/>
                </a:solidFill>
                <a:latin typeface="Arial MT"/>
                <a:cs typeface="Arial MT"/>
              </a:rPr>
              <a:t>k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in</a:t>
            </a:r>
            <a:r>
              <a:rPr sz="1650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650" spc="-7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urren</a:t>
            </a:r>
            <a:r>
              <a:rPr sz="16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6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en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650" spc="-60" dirty="0">
                <a:solidFill>
                  <a:srgbClr val="272424"/>
                </a:solidFill>
                <a:latin typeface="Arial MT"/>
                <a:cs typeface="Arial MT"/>
              </a:rPr>
              <a:t>y</a:t>
            </a:r>
            <a:r>
              <a:rPr sz="1650" spc="-4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650" spc="-4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io</a:t>
            </a:r>
            <a:r>
              <a:rPr sz="1650" dirty="0">
                <a:solidFill>
                  <a:srgbClr val="272424"/>
                </a:solidFill>
                <a:latin typeface="Arial MT"/>
                <a:cs typeface="Arial MT"/>
              </a:rPr>
              <a:t>n 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schemes.</a:t>
            </a:r>
            <a:endParaRPr sz="1650">
              <a:latin typeface="Arial MT"/>
              <a:cs typeface="Arial MT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818388" y="5946647"/>
            <a:ext cx="1199515" cy="485140"/>
            <a:chOff x="818388" y="5946647"/>
            <a:chExt cx="1199515" cy="485140"/>
          </a:xfrm>
        </p:grpSpPr>
        <p:sp>
          <p:nvSpPr>
            <p:cNvPr id="19" name="object 19"/>
            <p:cNvSpPr/>
            <p:nvPr/>
          </p:nvSpPr>
          <p:spPr>
            <a:xfrm>
              <a:off x="1275588" y="6176771"/>
              <a:ext cx="742315" cy="22860"/>
            </a:xfrm>
            <a:custGeom>
              <a:avLst/>
              <a:gdLst/>
              <a:ahLst/>
              <a:cxnLst/>
              <a:rect l="l" t="t" r="r" b="b"/>
              <a:pathLst>
                <a:path w="742314" h="22860">
                  <a:moveTo>
                    <a:pt x="737107" y="0"/>
                  </a:moveTo>
                  <a:lnTo>
                    <a:pt x="5080" y="0"/>
                  </a:lnTo>
                  <a:lnTo>
                    <a:pt x="0" y="5079"/>
                  </a:lnTo>
                  <a:lnTo>
                    <a:pt x="0" y="11429"/>
                  </a:lnTo>
                  <a:lnTo>
                    <a:pt x="0" y="17779"/>
                  </a:lnTo>
                  <a:lnTo>
                    <a:pt x="5080" y="22859"/>
                  </a:lnTo>
                  <a:lnTo>
                    <a:pt x="737107" y="22859"/>
                  </a:lnTo>
                  <a:lnTo>
                    <a:pt x="742188" y="17779"/>
                  </a:lnTo>
                  <a:lnTo>
                    <a:pt x="742188" y="5079"/>
                  </a:lnTo>
                  <a:lnTo>
                    <a:pt x="737107" y="0"/>
                  </a:lnTo>
                  <a:close/>
                </a:path>
              </a:pathLst>
            </a:custGeom>
            <a:solidFill>
              <a:srgbClr val="D5B9D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22198" y="5950457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19" h="477520">
                  <a:moveTo>
                    <a:pt x="387959" y="0"/>
                  </a:moveTo>
                  <a:lnTo>
                    <a:pt x="89052" y="0"/>
                  </a:lnTo>
                  <a:lnTo>
                    <a:pt x="54387" y="6998"/>
                  </a:lnTo>
                  <a:lnTo>
                    <a:pt x="26081" y="26082"/>
                  </a:lnTo>
                  <a:lnTo>
                    <a:pt x="6997" y="54381"/>
                  </a:lnTo>
                  <a:lnTo>
                    <a:pt x="0" y="89027"/>
                  </a:lnTo>
                  <a:lnTo>
                    <a:pt x="0" y="387985"/>
                  </a:lnTo>
                  <a:lnTo>
                    <a:pt x="6997" y="422630"/>
                  </a:lnTo>
                  <a:lnTo>
                    <a:pt x="26081" y="450929"/>
                  </a:lnTo>
                  <a:lnTo>
                    <a:pt x="54387" y="470013"/>
                  </a:lnTo>
                  <a:lnTo>
                    <a:pt x="89052" y="477012"/>
                  </a:lnTo>
                  <a:lnTo>
                    <a:pt x="387959" y="477012"/>
                  </a:lnTo>
                  <a:lnTo>
                    <a:pt x="422624" y="470013"/>
                  </a:lnTo>
                  <a:lnTo>
                    <a:pt x="450930" y="450929"/>
                  </a:lnTo>
                  <a:lnTo>
                    <a:pt x="470014" y="422630"/>
                  </a:lnTo>
                  <a:lnTo>
                    <a:pt x="477012" y="387985"/>
                  </a:lnTo>
                  <a:lnTo>
                    <a:pt x="477012" y="89027"/>
                  </a:lnTo>
                  <a:lnTo>
                    <a:pt x="470014" y="54381"/>
                  </a:lnTo>
                  <a:lnTo>
                    <a:pt x="450930" y="26082"/>
                  </a:lnTo>
                  <a:lnTo>
                    <a:pt x="422624" y="6998"/>
                  </a:lnTo>
                  <a:lnTo>
                    <a:pt x="387959" y="0"/>
                  </a:lnTo>
                  <a:close/>
                </a:path>
              </a:pathLst>
            </a:custGeom>
            <a:solidFill>
              <a:srgbClr val="EFD3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822198" y="5950457"/>
              <a:ext cx="477520" cy="477520"/>
            </a:xfrm>
            <a:custGeom>
              <a:avLst/>
              <a:gdLst/>
              <a:ahLst/>
              <a:cxnLst/>
              <a:rect l="l" t="t" r="r" b="b"/>
              <a:pathLst>
                <a:path w="477519" h="477520">
                  <a:moveTo>
                    <a:pt x="0" y="89027"/>
                  </a:moveTo>
                  <a:lnTo>
                    <a:pt x="6997" y="54381"/>
                  </a:lnTo>
                  <a:lnTo>
                    <a:pt x="26081" y="26082"/>
                  </a:lnTo>
                  <a:lnTo>
                    <a:pt x="54387" y="6998"/>
                  </a:lnTo>
                  <a:lnTo>
                    <a:pt x="89052" y="0"/>
                  </a:lnTo>
                  <a:lnTo>
                    <a:pt x="387959" y="0"/>
                  </a:lnTo>
                  <a:lnTo>
                    <a:pt x="422624" y="6998"/>
                  </a:lnTo>
                  <a:lnTo>
                    <a:pt x="450930" y="26082"/>
                  </a:lnTo>
                  <a:lnTo>
                    <a:pt x="470014" y="54381"/>
                  </a:lnTo>
                  <a:lnTo>
                    <a:pt x="477012" y="89027"/>
                  </a:lnTo>
                  <a:lnTo>
                    <a:pt x="477012" y="387985"/>
                  </a:lnTo>
                  <a:lnTo>
                    <a:pt x="470014" y="422630"/>
                  </a:lnTo>
                  <a:lnTo>
                    <a:pt x="450930" y="450929"/>
                  </a:lnTo>
                  <a:lnTo>
                    <a:pt x="422624" y="470013"/>
                  </a:lnTo>
                  <a:lnTo>
                    <a:pt x="387959" y="477012"/>
                  </a:lnTo>
                  <a:lnTo>
                    <a:pt x="89052" y="477012"/>
                  </a:lnTo>
                  <a:lnTo>
                    <a:pt x="54387" y="470013"/>
                  </a:lnTo>
                  <a:lnTo>
                    <a:pt x="26081" y="450929"/>
                  </a:lnTo>
                  <a:lnTo>
                    <a:pt x="6997" y="422630"/>
                  </a:lnTo>
                  <a:lnTo>
                    <a:pt x="0" y="387985"/>
                  </a:lnTo>
                  <a:lnTo>
                    <a:pt x="0" y="89027"/>
                  </a:lnTo>
                  <a:close/>
                </a:path>
              </a:pathLst>
            </a:custGeom>
            <a:ln w="7620">
              <a:solidFill>
                <a:srgbClr val="D5B9DD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971499" y="5956172"/>
            <a:ext cx="186055" cy="384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3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3</a:t>
            </a:r>
            <a:endParaRPr sz="2350">
              <a:latin typeface="Malgun Gothic Semilight"/>
              <a:cs typeface="Malgun Gothic Semilight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14117" y="5900420"/>
            <a:ext cx="6033135" cy="14611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105"/>
              </a:spcBef>
            </a:pPr>
            <a:r>
              <a:rPr sz="19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950" spc="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950" spc="-1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95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950" spc="-1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9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950" spc="-3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9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</a:t>
            </a:r>
            <a:r>
              <a:rPr sz="19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95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950" spc="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95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950" spc="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9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cy</a:t>
            </a:r>
            <a:endParaRPr sz="1950">
              <a:latin typeface="Malgun Gothic Semilight"/>
              <a:cs typeface="Malgun Gothic Semilight"/>
            </a:endParaRPr>
          </a:p>
          <a:p>
            <a:pPr marL="12700" marR="5080" algn="just">
              <a:lnSpc>
                <a:spcPct val="136400"/>
              </a:lnSpc>
              <a:spcBef>
                <a:spcPts val="850"/>
              </a:spcBef>
            </a:pP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Once</a:t>
            </a:r>
            <a:r>
              <a:rPr sz="1650" spc="-7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6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quantum</a:t>
            </a:r>
            <a:r>
              <a:rPr sz="1650" spc="-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computer</a:t>
            </a:r>
            <a:r>
              <a:rPr sz="16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25" dirty="0">
                <a:solidFill>
                  <a:srgbClr val="272424"/>
                </a:solidFill>
                <a:latin typeface="Arial MT"/>
                <a:cs typeface="Arial MT"/>
              </a:rPr>
              <a:t>can</a:t>
            </a:r>
            <a:r>
              <a:rPr sz="16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perform</a:t>
            </a:r>
            <a:r>
              <a:rPr sz="16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650" spc="-7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calculation</a:t>
            </a:r>
            <a:r>
              <a:rPr sz="16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faster</a:t>
            </a:r>
            <a:r>
              <a:rPr sz="1650" spc="-9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25" dirty="0">
                <a:solidFill>
                  <a:srgbClr val="272424"/>
                </a:solidFill>
                <a:latin typeface="Arial MT"/>
                <a:cs typeface="Arial MT"/>
              </a:rPr>
              <a:t>than</a:t>
            </a:r>
            <a:r>
              <a:rPr sz="16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25" dirty="0">
                <a:solidFill>
                  <a:srgbClr val="272424"/>
                </a:solidFill>
                <a:latin typeface="Arial MT"/>
                <a:cs typeface="Arial MT"/>
              </a:rPr>
              <a:t>the </a:t>
            </a:r>
            <a:r>
              <a:rPr sz="1650" spc="-4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world's </a:t>
            </a:r>
            <a:r>
              <a:rPr sz="1650" spc="-25" dirty="0">
                <a:solidFill>
                  <a:srgbClr val="272424"/>
                </a:solidFill>
                <a:latin typeface="Arial MT"/>
                <a:cs typeface="Arial MT"/>
              </a:rPr>
              <a:t>best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classical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supercomputer, </a:t>
            </a:r>
            <a:r>
              <a:rPr sz="1650" spc="-20" dirty="0">
                <a:solidFill>
                  <a:srgbClr val="272424"/>
                </a:solidFill>
                <a:latin typeface="Arial MT"/>
                <a:cs typeface="Arial MT"/>
              </a:rPr>
              <a:t>it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will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have achieved </a:t>
            </a:r>
            <a:r>
              <a:rPr sz="1650" spc="-30" dirty="0">
                <a:solidFill>
                  <a:srgbClr val="272424"/>
                </a:solidFill>
                <a:latin typeface="Arial MT"/>
                <a:cs typeface="Arial MT"/>
              </a:rPr>
              <a:t>quantum </a:t>
            </a:r>
            <a:r>
              <a:rPr sz="1650" spc="-4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650" spc="-35" dirty="0">
                <a:solidFill>
                  <a:srgbClr val="272424"/>
                </a:solidFill>
                <a:latin typeface="Arial MT"/>
                <a:cs typeface="Arial MT"/>
              </a:rPr>
              <a:t>supremacy.</a:t>
            </a:r>
            <a:endParaRPr sz="16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081259" y="2912364"/>
            <a:ext cx="3611879" cy="2407920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74293" y="573786"/>
            <a:ext cx="6556375" cy="13182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5200"/>
              </a:lnSpc>
            </a:pPr>
            <a:r>
              <a:rPr sz="4150" spc="-65" dirty="0">
                <a:latin typeface="Arial MT"/>
                <a:cs typeface="Arial MT"/>
              </a:rPr>
              <a:t>Current</a:t>
            </a:r>
            <a:r>
              <a:rPr sz="4150" spc="-135" dirty="0">
                <a:latin typeface="Arial MT"/>
                <a:cs typeface="Arial MT"/>
              </a:rPr>
              <a:t> </a:t>
            </a:r>
            <a:r>
              <a:rPr sz="4150" spc="-80" dirty="0">
                <a:latin typeface="Arial MT"/>
                <a:cs typeface="Arial MT"/>
              </a:rPr>
              <a:t>Quantum</a:t>
            </a:r>
            <a:r>
              <a:rPr sz="4150" spc="-145" dirty="0">
                <a:latin typeface="Arial MT"/>
                <a:cs typeface="Arial MT"/>
              </a:rPr>
              <a:t> </a:t>
            </a:r>
            <a:r>
              <a:rPr sz="4150" spc="-80" dirty="0">
                <a:latin typeface="Arial MT"/>
                <a:cs typeface="Arial MT"/>
              </a:rPr>
              <a:t>Computing </a:t>
            </a:r>
            <a:r>
              <a:rPr sz="4150" spc="-1135" dirty="0">
                <a:latin typeface="Arial MT"/>
                <a:cs typeface="Arial MT"/>
              </a:rPr>
              <a:t> </a:t>
            </a:r>
            <a:r>
              <a:rPr sz="4150" spc="-80" dirty="0">
                <a:latin typeface="Arial MT"/>
                <a:cs typeface="Arial MT"/>
              </a:rPr>
              <a:t>Hardware</a:t>
            </a:r>
            <a:endParaRPr sz="4150">
              <a:latin typeface="Arial MT"/>
              <a:cs typeface="Arial MT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86383" y="2278379"/>
            <a:ext cx="562356" cy="56083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774293" y="3040125"/>
            <a:ext cx="3579495" cy="1526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Su</a:t>
            </a:r>
            <a:r>
              <a:rPr sz="2050" spc="-40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2050" spc="-10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2050" spc="-2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2050" spc="-4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ond</a:t>
            </a:r>
            <a:r>
              <a:rPr sz="2050" spc="-75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2050" spc="-7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2050" spc="-4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in</a:t>
            </a:r>
            <a:r>
              <a:rPr sz="2050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20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Q</a:t>
            </a:r>
            <a:r>
              <a:rPr sz="2050" spc="-4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2050" spc="-3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2050" spc="-8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20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ct val="133400"/>
              </a:lnSpc>
              <a:spcBef>
                <a:spcPts val="950"/>
              </a:spcBef>
            </a:pPr>
            <a:r>
              <a:rPr sz="1750" spc="-1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ni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ul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of</a:t>
            </a:r>
            <a:r>
              <a:rPr sz="1750" spc="-10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w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v</a:t>
            </a:r>
            <a:r>
              <a:rPr sz="1750" spc="-7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85" dirty="0">
                <a:solidFill>
                  <a:srgbClr val="272424"/>
                </a:solidFill>
                <a:latin typeface="Arial MT"/>
                <a:cs typeface="Arial MT"/>
              </a:rPr>
              <a:t>-</a:t>
            </a:r>
            <a:r>
              <a:rPr sz="1750" spc="-10" dirty="0">
                <a:solidFill>
                  <a:srgbClr val="272424"/>
                </a:solidFill>
                <a:latin typeface="Arial MT"/>
                <a:cs typeface="Arial MT"/>
              </a:rPr>
              <a:t>fr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q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spc="-5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6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y  </a:t>
            </a:r>
            <a:r>
              <a:rPr sz="1750" spc="-10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1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750" spc="-6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d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g</a:t>
            </a:r>
            <a:r>
              <a:rPr sz="1750" spc="-9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-1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750" spc="-75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ui</a:t>
            </a:r>
            <a:r>
              <a:rPr sz="1750" spc="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-1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7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-1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55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e  </a:t>
            </a: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qubits.</a:t>
            </a:r>
            <a:endParaRPr sz="1750">
              <a:latin typeface="Arial MT"/>
              <a:cs typeface="Arial MT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741164" y="2278379"/>
            <a:ext cx="560832" cy="560832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728464" y="3040125"/>
            <a:ext cx="3474085" cy="116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45" dirty="0">
                <a:solidFill>
                  <a:srgbClr val="272424"/>
                </a:solidFill>
                <a:latin typeface="Arial MT"/>
                <a:cs typeface="Arial MT"/>
              </a:rPr>
              <a:t>Trapped</a:t>
            </a:r>
            <a:r>
              <a:rPr sz="2050" spc="-6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50" spc="-55" dirty="0">
                <a:solidFill>
                  <a:srgbClr val="272424"/>
                </a:solidFill>
                <a:latin typeface="Arial MT"/>
                <a:cs typeface="Arial MT"/>
              </a:rPr>
              <a:t>Ion</a:t>
            </a:r>
            <a:r>
              <a:rPr sz="20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50" spc="-45" dirty="0">
                <a:solidFill>
                  <a:srgbClr val="272424"/>
                </a:solidFill>
                <a:latin typeface="Arial MT"/>
                <a:cs typeface="Arial MT"/>
              </a:rPr>
              <a:t>Qubits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ct val="133100"/>
              </a:lnSpc>
              <a:spcBef>
                <a:spcPts val="955"/>
              </a:spcBef>
            </a:pP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Q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7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6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od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d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-5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750" spc="-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7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s  of</a:t>
            </a:r>
            <a:r>
              <a:rPr sz="1750" spc="-10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d</a:t>
            </a:r>
            <a:r>
              <a:rPr sz="17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-75" dirty="0">
                <a:solidFill>
                  <a:srgbClr val="272424"/>
                </a:solidFill>
                <a:latin typeface="Arial MT"/>
                <a:cs typeface="Arial MT"/>
              </a:rPr>
              <a:t>v</a:t>
            </a:r>
            <a:r>
              <a:rPr sz="17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d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750" spc="-6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2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d</a:t>
            </a: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2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750" spc="-20" dirty="0">
                <a:solidFill>
                  <a:srgbClr val="272424"/>
                </a:solidFill>
                <a:latin typeface="Arial MT"/>
                <a:cs typeface="Arial MT"/>
              </a:rPr>
              <a:t>m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2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145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.</a:t>
            </a:r>
            <a:endParaRPr sz="1750">
              <a:latin typeface="Arial MT"/>
              <a:cs typeface="Arial MT"/>
            </a:endParaRPr>
          </a:p>
        </p:txBody>
      </p:sp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86383" y="5282184"/>
            <a:ext cx="562356" cy="562356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774293" y="6045835"/>
            <a:ext cx="3488690" cy="11696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229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ho</a:t>
            </a:r>
            <a:r>
              <a:rPr sz="2050" spc="-4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on</a:t>
            </a:r>
            <a:r>
              <a:rPr sz="2050" spc="-7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205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2050" spc="-1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Q</a:t>
            </a:r>
            <a:r>
              <a:rPr sz="2050" spc="-40" dirty="0">
                <a:solidFill>
                  <a:srgbClr val="272424"/>
                </a:solidFill>
                <a:latin typeface="Arial MT"/>
                <a:cs typeface="Arial MT"/>
              </a:rPr>
              <a:t>ub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2050" spc="-8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20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ct val="133100"/>
              </a:lnSpc>
              <a:spcBef>
                <a:spcPts val="955"/>
              </a:spcBef>
            </a:pP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Q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7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6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od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d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10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po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-2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-75" dirty="0">
                <a:solidFill>
                  <a:srgbClr val="272424"/>
                </a:solidFill>
                <a:latin typeface="Arial MT"/>
                <a:cs typeface="Arial MT"/>
              </a:rPr>
              <a:t>z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on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or  </a:t>
            </a: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frequency</a:t>
            </a:r>
            <a:r>
              <a:rPr sz="1750" spc="-8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of</a:t>
            </a:r>
            <a:r>
              <a:rPr sz="1750" spc="-7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individual</a:t>
            </a:r>
            <a:r>
              <a:rPr sz="1750" spc="-5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photons.</a:t>
            </a:r>
            <a:endParaRPr sz="175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741164" y="5282184"/>
            <a:ext cx="560832" cy="562356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4728464" y="6045835"/>
            <a:ext cx="3408045" cy="15265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Spi</a:t>
            </a:r>
            <a:r>
              <a:rPr sz="20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20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Q</a:t>
            </a:r>
            <a:r>
              <a:rPr sz="2050" spc="-40" dirty="0">
                <a:solidFill>
                  <a:srgbClr val="272424"/>
                </a:solidFill>
                <a:latin typeface="Arial MT"/>
                <a:cs typeface="Arial MT"/>
              </a:rPr>
              <a:t>ub</a:t>
            </a:r>
            <a:r>
              <a:rPr sz="2050" spc="-5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2050" spc="-8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20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endParaRPr sz="2050">
              <a:latin typeface="Arial MT"/>
              <a:cs typeface="Arial MT"/>
            </a:endParaRPr>
          </a:p>
          <a:p>
            <a:pPr marL="12700" marR="5080">
              <a:lnSpc>
                <a:spcPct val="133400"/>
              </a:lnSpc>
              <a:spcBef>
                <a:spcPts val="950"/>
              </a:spcBef>
            </a:pP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Q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u</a:t>
            </a:r>
            <a:r>
              <a:rPr sz="1750" spc="-40" dirty="0">
                <a:solidFill>
                  <a:srgbClr val="272424"/>
                </a:solidFill>
                <a:latin typeface="Arial MT"/>
                <a:cs typeface="Arial MT"/>
              </a:rPr>
              <a:t>b</a:t>
            </a:r>
            <a:r>
              <a:rPr sz="1750" spc="-55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1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6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od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d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h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9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p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7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-8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f  </a:t>
            </a:r>
            <a:r>
              <a:rPr sz="1750" spc="-90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20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750" spc="-5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spc="-5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35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-15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r</a:t>
            </a:r>
            <a:r>
              <a:rPr sz="1750" spc="-7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nu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c</a:t>
            </a:r>
            <a:r>
              <a:rPr sz="1750" spc="-20" dirty="0">
                <a:solidFill>
                  <a:srgbClr val="272424"/>
                </a:solidFill>
                <a:latin typeface="Arial MT"/>
                <a:cs typeface="Arial MT"/>
              </a:rPr>
              <a:t>l</a:t>
            </a:r>
            <a:r>
              <a:rPr sz="1750" spc="-55" dirty="0">
                <a:solidFill>
                  <a:srgbClr val="272424"/>
                </a:solidFill>
                <a:latin typeface="Arial MT"/>
                <a:cs typeface="Arial MT"/>
              </a:rPr>
              <a:t>e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spc="-15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i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n</a:t>
            </a:r>
            <a:r>
              <a:rPr sz="1750" spc="-70" dirty="0">
                <a:solidFill>
                  <a:srgbClr val="272424"/>
                </a:solidFill>
                <a:latin typeface="Arial MT"/>
                <a:cs typeface="Arial MT"/>
              </a:rPr>
              <a:t> </a:t>
            </a:r>
            <a:r>
              <a:rPr sz="1750" spc="-11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5" dirty="0">
                <a:solidFill>
                  <a:srgbClr val="272424"/>
                </a:solidFill>
                <a:latin typeface="Arial MT"/>
                <a:cs typeface="Arial MT"/>
              </a:rPr>
              <a:t>o</a:t>
            </a:r>
            <a:r>
              <a:rPr sz="1750" spc="-30" dirty="0">
                <a:solidFill>
                  <a:srgbClr val="272424"/>
                </a:solidFill>
                <a:latin typeface="Arial MT"/>
                <a:cs typeface="Arial MT"/>
              </a:rPr>
              <a:t>li</a:t>
            </a:r>
            <a:r>
              <a:rPr sz="1750" spc="30" dirty="0">
                <a:solidFill>
                  <a:srgbClr val="272424"/>
                </a:solidFill>
                <a:latin typeface="Arial MT"/>
                <a:cs typeface="Arial MT"/>
              </a:rPr>
              <a:t>d</a:t>
            </a:r>
            <a:r>
              <a:rPr sz="1750" spc="-10" dirty="0">
                <a:solidFill>
                  <a:srgbClr val="272424"/>
                </a:solidFill>
                <a:latin typeface="Arial MT"/>
                <a:cs typeface="Arial MT"/>
              </a:rPr>
              <a:t>-</a:t>
            </a:r>
            <a:r>
              <a:rPr sz="1750" spc="-50" dirty="0">
                <a:solidFill>
                  <a:srgbClr val="272424"/>
                </a:solidFill>
                <a:latin typeface="Arial MT"/>
                <a:cs typeface="Arial MT"/>
              </a:rPr>
              <a:t>s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spc="-114" dirty="0">
                <a:solidFill>
                  <a:srgbClr val="272424"/>
                </a:solidFill>
                <a:latin typeface="Arial MT"/>
                <a:cs typeface="Arial MT"/>
              </a:rPr>
              <a:t>a</a:t>
            </a:r>
            <a:r>
              <a:rPr sz="1750" spc="35" dirty="0">
                <a:solidFill>
                  <a:srgbClr val="272424"/>
                </a:solidFill>
                <a:latin typeface="Arial MT"/>
                <a:cs typeface="Arial MT"/>
              </a:rPr>
              <a:t>t</a:t>
            </a:r>
            <a:r>
              <a:rPr sz="1750" dirty="0">
                <a:solidFill>
                  <a:srgbClr val="272424"/>
                </a:solidFill>
                <a:latin typeface="Arial MT"/>
                <a:cs typeface="Arial MT"/>
              </a:rPr>
              <a:t>e  </a:t>
            </a:r>
            <a:r>
              <a:rPr sz="1750" spc="-45" dirty="0">
                <a:solidFill>
                  <a:srgbClr val="272424"/>
                </a:solidFill>
                <a:latin typeface="Arial MT"/>
                <a:cs typeface="Arial MT"/>
              </a:rPr>
              <a:t>systems.</a:t>
            </a:r>
            <a:endParaRPr sz="175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5486400" cy="8229600"/>
            <a:chOff x="9144000" y="0"/>
            <a:chExt cx="5486400" cy="82296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144000" y="0"/>
              <a:ext cx="5486399" cy="82295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372600" y="2679192"/>
              <a:ext cx="5029200" cy="2871216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28904" y="467309"/>
            <a:ext cx="7094220" cy="1069975"/>
          </a:xfrm>
          <a:prstGeom prst="rect">
            <a:avLst/>
          </a:prstGeom>
        </p:spPr>
        <p:txBody>
          <a:bodyPr vert="horz" wrap="square" lIns="0" tIns="2540" rIns="0" bIns="0" rtlCol="0">
            <a:spAutoFit/>
          </a:bodyPr>
          <a:lstStyle/>
          <a:p>
            <a:pPr marL="12700" marR="5080">
              <a:lnSpc>
                <a:spcPts val="4200"/>
              </a:lnSpc>
              <a:spcBef>
                <a:spcPts val="20"/>
              </a:spcBef>
            </a:pPr>
            <a:r>
              <a:rPr sz="3350" spc="155" dirty="0"/>
              <a:t>C</a:t>
            </a:r>
            <a:r>
              <a:rPr sz="3350" spc="-70" dirty="0"/>
              <a:t>h</a:t>
            </a:r>
            <a:r>
              <a:rPr sz="3350" spc="55" dirty="0"/>
              <a:t>a</a:t>
            </a:r>
            <a:r>
              <a:rPr sz="3350" spc="-70" dirty="0"/>
              <a:t>l</a:t>
            </a:r>
            <a:r>
              <a:rPr sz="3350" spc="-60" dirty="0"/>
              <a:t>l</a:t>
            </a:r>
            <a:r>
              <a:rPr sz="3350" spc="25" dirty="0"/>
              <a:t>e</a:t>
            </a:r>
            <a:r>
              <a:rPr sz="3350" spc="-80" dirty="0"/>
              <a:t>n</a:t>
            </a:r>
            <a:r>
              <a:rPr sz="3350" spc="-70" dirty="0"/>
              <a:t>g</a:t>
            </a:r>
            <a:r>
              <a:rPr sz="3350" spc="-80" dirty="0"/>
              <a:t>e</a:t>
            </a:r>
            <a:r>
              <a:rPr sz="3350" dirty="0"/>
              <a:t>s</a:t>
            </a:r>
            <a:r>
              <a:rPr sz="3350" spc="-75" dirty="0"/>
              <a:t> </a:t>
            </a:r>
            <a:r>
              <a:rPr sz="3350" spc="-5" dirty="0"/>
              <a:t>a</a:t>
            </a:r>
            <a:r>
              <a:rPr sz="3350" spc="-85" dirty="0"/>
              <a:t>n</a:t>
            </a:r>
            <a:r>
              <a:rPr sz="3350" dirty="0"/>
              <a:t>d</a:t>
            </a:r>
            <a:r>
              <a:rPr sz="3350" spc="-180" dirty="0"/>
              <a:t> </a:t>
            </a:r>
            <a:r>
              <a:rPr sz="3350" spc="120" dirty="0"/>
              <a:t>L</a:t>
            </a:r>
            <a:r>
              <a:rPr sz="3350" spc="-70" dirty="0"/>
              <a:t>i</a:t>
            </a:r>
            <a:r>
              <a:rPr sz="3350" spc="-80" dirty="0"/>
              <a:t>m</a:t>
            </a:r>
            <a:r>
              <a:rPr sz="3350" spc="-130" dirty="0"/>
              <a:t>it</a:t>
            </a:r>
            <a:r>
              <a:rPr sz="3350" spc="-75" dirty="0"/>
              <a:t>a</a:t>
            </a:r>
            <a:r>
              <a:rPr sz="3350" spc="-80" dirty="0"/>
              <a:t>t</a:t>
            </a:r>
            <a:r>
              <a:rPr sz="3350" spc="-120" dirty="0"/>
              <a:t>i</a:t>
            </a:r>
            <a:r>
              <a:rPr sz="3350" spc="-125" dirty="0"/>
              <a:t>o</a:t>
            </a:r>
            <a:r>
              <a:rPr sz="3350" spc="-80" dirty="0"/>
              <a:t>n</a:t>
            </a:r>
            <a:r>
              <a:rPr sz="3350" dirty="0"/>
              <a:t>s</a:t>
            </a:r>
            <a:r>
              <a:rPr sz="3350" spc="-200" dirty="0"/>
              <a:t> </a:t>
            </a:r>
            <a:r>
              <a:rPr sz="3350" spc="-140" dirty="0"/>
              <a:t>o</a:t>
            </a:r>
            <a:r>
              <a:rPr sz="3350" dirty="0"/>
              <a:t>f</a:t>
            </a:r>
            <a:r>
              <a:rPr sz="3350" spc="-245" dirty="0"/>
              <a:t> </a:t>
            </a:r>
            <a:r>
              <a:rPr sz="3350" spc="-75" dirty="0"/>
              <a:t>Q</a:t>
            </a:r>
            <a:r>
              <a:rPr sz="3350" spc="-60" dirty="0"/>
              <a:t>u</a:t>
            </a:r>
            <a:r>
              <a:rPr sz="3350" spc="-15" dirty="0"/>
              <a:t>a</a:t>
            </a:r>
            <a:r>
              <a:rPr sz="3350" spc="-105" dirty="0"/>
              <a:t>nt</a:t>
            </a:r>
            <a:r>
              <a:rPr sz="3350" spc="-114" dirty="0"/>
              <a:t>u</a:t>
            </a:r>
            <a:r>
              <a:rPr sz="3350" dirty="0"/>
              <a:t>m  </a:t>
            </a:r>
            <a:r>
              <a:rPr sz="3350" spc="-85" dirty="0"/>
              <a:t>Computing</a:t>
            </a:r>
            <a:endParaRPr sz="3350"/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1604" y="1857755"/>
            <a:ext cx="917447" cy="586740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1820672" y="2018157"/>
            <a:ext cx="6561455" cy="53632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5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Decoherence</a:t>
            </a:r>
            <a:endParaRPr sz="165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Quantum</a:t>
            </a:r>
            <a:r>
              <a:rPr sz="1400" spc="-1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systems</a:t>
            </a:r>
            <a:r>
              <a:rPr sz="1400" spc="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are</a:t>
            </a:r>
            <a:r>
              <a:rPr sz="14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highly</a:t>
            </a:r>
            <a:r>
              <a:rPr sz="1400" spc="-1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fragile,</a:t>
            </a:r>
            <a:r>
              <a:rPr sz="14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and</a:t>
            </a:r>
            <a:r>
              <a:rPr sz="140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even</a:t>
            </a:r>
            <a:r>
              <a:rPr sz="140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slight</a:t>
            </a:r>
            <a:r>
              <a:rPr sz="1400" spc="-1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interactions</a:t>
            </a:r>
            <a:r>
              <a:rPr sz="140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with</a:t>
            </a:r>
            <a:r>
              <a:rPr sz="1400" spc="-114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</a:t>
            </a:r>
            <a:r>
              <a:rPr sz="1400" spc="-6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environment</a:t>
            </a:r>
            <a:endParaRPr sz="14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400" spc="-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can</a:t>
            </a:r>
            <a:r>
              <a:rPr sz="14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cause</a:t>
            </a:r>
            <a:r>
              <a:rPr sz="14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</a:t>
            </a:r>
            <a:r>
              <a:rPr sz="140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loss</a:t>
            </a:r>
            <a:r>
              <a:rPr sz="1400" spc="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of</a:t>
            </a:r>
            <a:r>
              <a:rPr sz="1400" spc="-10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quantum</a:t>
            </a:r>
            <a:r>
              <a:rPr sz="1400" spc="-1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information.</a:t>
            </a:r>
            <a:endParaRPr sz="1400">
              <a:latin typeface="Malgun Gothic Semilight"/>
              <a:cs typeface="Malgun Gothic Semi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</a:pPr>
            <a:r>
              <a:rPr sz="1650" spc="-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Scalability</a:t>
            </a:r>
            <a:endParaRPr sz="165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40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Scaling</a:t>
            </a:r>
            <a:r>
              <a:rPr sz="1400" spc="-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up</a:t>
            </a:r>
            <a:r>
              <a:rPr sz="1400" spc="-1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</a:t>
            </a:r>
            <a:r>
              <a:rPr sz="140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number</a:t>
            </a:r>
            <a:r>
              <a:rPr sz="140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of</a:t>
            </a:r>
            <a:r>
              <a:rPr sz="1400" spc="-1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reliable,</a:t>
            </a:r>
            <a:r>
              <a:rPr sz="1400" spc="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high-fidelity</a:t>
            </a:r>
            <a:r>
              <a:rPr sz="1400" spc="-1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qubits</a:t>
            </a:r>
            <a:r>
              <a:rPr sz="1400" spc="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remains</a:t>
            </a:r>
            <a:r>
              <a:rPr sz="1400" spc="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400" spc="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significant</a:t>
            </a:r>
            <a:r>
              <a:rPr sz="1400" spc="-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technological</a:t>
            </a:r>
            <a:endParaRPr sz="14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4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hurdle.</a:t>
            </a:r>
            <a:endParaRPr sz="1400">
              <a:latin typeface="Malgun Gothic Semilight"/>
              <a:cs typeface="Malgun Gothic Semi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</a:pPr>
            <a:r>
              <a:rPr sz="16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6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6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ro</a:t>
            </a:r>
            <a:r>
              <a:rPr sz="16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</a:t>
            </a:r>
            <a:r>
              <a:rPr sz="165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650" spc="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6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orr</a:t>
            </a:r>
            <a:r>
              <a:rPr sz="16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6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650" spc="-114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6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6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6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endParaRPr sz="165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Quantum</a:t>
            </a:r>
            <a:r>
              <a:rPr sz="1400" spc="-1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error</a:t>
            </a:r>
            <a:r>
              <a:rPr sz="1400" spc="-1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correction</a:t>
            </a:r>
            <a:r>
              <a:rPr sz="1400" spc="-1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techniques</a:t>
            </a:r>
            <a:r>
              <a:rPr sz="1400" spc="1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are</a:t>
            </a:r>
            <a:r>
              <a:rPr sz="140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necessary</a:t>
            </a:r>
            <a:r>
              <a:rPr sz="140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to</a:t>
            </a:r>
            <a:r>
              <a:rPr sz="1400" spc="-1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protect</a:t>
            </a:r>
            <a:r>
              <a:rPr sz="1400" spc="-7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against</a:t>
            </a:r>
            <a:r>
              <a:rPr sz="1400" spc="-6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</a:t>
            </a:r>
            <a:r>
              <a:rPr sz="140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inevitable</a:t>
            </a:r>
            <a:endParaRPr sz="14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errors</a:t>
            </a:r>
            <a:r>
              <a:rPr sz="14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that</a:t>
            </a:r>
            <a:r>
              <a:rPr sz="1400" spc="-1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occur</a:t>
            </a:r>
            <a:r>
              <a:rPr sz="140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in</a:t>
            </a:r>
            <a:r>
              <a:rPr sz="1400" spc="-9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quantum</a:t>
            </a:r>
            <a:r>
              <a:rPr sz="1400" spc="-1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computations.</a:t>
            </a:r>
            <a:endParaRPr sz="1400">
              <a:latin typeface="Malgun Gothic Semilight"/>
              <a:cs typeface="Malgun Gothic Semilight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sz="23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</a:pPr>
            <a:r>
              <a:rPr sz="1650" spc="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650" spc="-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650" spc="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</a:t>
            </a:r>
            <a:r>
              <a:rPr sz="16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650" spc="-18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650" spc="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</a:t>
            </a:r>
            <a:r>
              <a:rPr sz="16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n</a:t>
            </a:r>
            <a:r>
              <a:rPr sz="16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d</a:t>
            </a:r>
            <a:r>
              <a:rPr sz="1650" spc="-1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650" spc="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</a:t>
            </a:r>
            <a:r>
              <a:rPr sz="165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o</a:t>
            </a:r>
            <a:r>
              <a:rPr sz="165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m</a:t>
            </a:r>
            <a:r>
              <a:rPr sz="1650" spc="-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p</a:t>
            </a:r>
            <a:r>
              <a:rPr sz="165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</a:t>
            </a:r>
            <a:r>
              <a:rPr sz="1650" spc="-4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</a:t>
            </a:r>
            <a:r>
              <a:rPr sz="1650" spc="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x</a:t>
            </a:r>
            <a:r>
              <a:rPr sz="1650" spc="-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i</a:t>
            </a:r>
            <a:r>
              <a:rPr sz="1650" spc="-114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</a:t>
            </a:r>
            <a:r>
              <a:rPr sz="165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y</a:t>
            </a:r>
            <a:endParaRPr sz="165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Quantum</a:t>
            </a:r>
            <a:r>
              <a:rPr sz="1400" spc="-1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computers</a:t>
            </a:r>
            <a:r>
              <a:rPr sz="1400" spc="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require</a:t>
            </a:r>
            <a:r>
              <a:rPr sz="140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specialized,</a:t>
            </a:r>
            <a:r>
              <a:rPr sz="1400" spc="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expensive</a:t>
            </a:r>
            <a:r>
              <a:rPr sz="1400" spc="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2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hardware </a:t>
            </a:r>
            <a:r>
              <a:rPr sz="1400" spc="-1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and</a:t>
            </a:r>
            <a:r>
              <a:rPr sz="1400" spc="-7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complex</a:t>
            </a:r>
            <a:r>
              <a:rPr sz="1400" spc="-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control</a:t>
            </a:r>
            <a:endParaRPr sz="1400">
              <a:latin typeface="Malgun Gothic Semilight"/>
              <a:cs typeface="Malgun Gothic Semilight"/>
            </a:endParaRPr>
          </a:p>
          <a:p>
            <a:pPr marL="12700">
              <a:lnSpc>
                <a:spcPct val="100000"/>
              </a:lnSpc>
              <a:spcBef>
                <a:spcPts val="615"/>
              </a:spcBef>
            </a:pPr>
            <a:r>
              <a:rPr sz="140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systems,</a:t>
            </a:r>
            <a:r>
              <a:rPr sz="1400" spc="5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limiting</a:t>
            </a:r>
            <a:r>
              <a:rPr sz="1400" spc="-14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3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their</a:t>
            </a:r>
            <a:r>
              <a:rPr sz="1400" spc="-85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 </a:t>
            </a:r>
            <a:r>
              <a:rPr sz="1400" spc="-10" dirty="0">
                <a:solidFill>
                  <a:srgbClr val="272424"/>
                </a:solidFill>
                <a:latin typeface="Malgun Gothic Semilight"/>
                <a:cs typeface="Malgun Gothic Semilight"/>
              </a:rPr>
              <a:t>accessibility.</a:t>
            </a:r>
            <a:endParaRPr sz="1400">
              <a:latin typeface="Malgun Gothic Semilight"/>
              <a:cs typeface="Malgun Gothic Semi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771</Words>
  <Application>Microsoft Office PowerPoint</Application>
  <PresentationFormat>Custom</PresentationFormat>
  <Paragraphs>98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Malgun Gothic Semilight</vt:lpstr>
      <vt:lpstr>Arial MT</vt:lpstr>
      <vt:lpstr>Calibri</vt:lpstr>
      <vt:lpstr>Office Theme</vt:lpstr>
      <vt:lpstr>The Quantum Computing  Revolution</vt:lpstr>
      <vt:lpstr>What is Quantum Computing?</vt:lpstr>
      <vt:lpstr>The Principles of Quantum Mechanics</vt:lpstr>
      <vt:lpstr>S uperposition and Entanglement</vt:lpstr>
      <vt:lpstr>Qubit vs. Classical Bit</vt:lpstr>
      <vt:lpstr>Quantum Algorithms and their  Advantages</vt:lpstr>
      <vt:lpstr>Quantum Cryptography and  Cybersecurity</vt:lpstr>
      <vt:lpstr>Current Quantum Computing  Hardware</vt:lpstr>
      <vt:lpstr>Challenges and Limitations of Quantum  Computing</vt:lpstr>
      <vt:lpstr>The Future of Quantum Computing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LightPDF - Edit, Convert PDF Files Online for Free</dc:subject>
  <dc:creator>lightpdf.com</dc:creator>
  <cp:lastModifiedBy>HARSHITA</cp:lastModifiedBy>
  <cp:revision>1</cp:revision>
  <dcterms:created xsi:type="dcterms:W3CDTF">2024-10-18T16:36:23Z</dcterms:created>
  <dcterms:modified xsi:type="dcterms:W3CDTF">2024-10-18T16:38:05Z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2024-10-18T00:00:00Z</vt:filetime>
  </property>
  <property fmtid="{D5CDD505-2E9C-101B-9397-08002B2CF9AE}" pid="3" name="Creator">
    <vt:lpwstr>lightpdf.com</vt:lpwstr>
  </property>
  <property fmtid="{D5CDD505-2E9C-101B-9397-08002B2CF9AE}" pid="4" name="LastSaved">
    <vt:filetime>2024-10-18T00:00:00Z</vt:filetime>
  </property>
</Properties>
</file>